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Layouts/slideLayout4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8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83" r:id="rId9"/>
    <p:sldId id="384" r:id="rId10"/>
    <p:sldId id="575" r:id="rId11"/>
    <p:sldId id="362" r:id="rId12"/>
    <p:sldId id="345" r:id="rId13"/>
    <p:sldId id="346" r:id="rId14"/>
    <p:sldId id="363" r:id="rId15"/>
    <p:sldId id="364" r:id="rId16"/>
    <p:sldId id="365" r:id="rId17"/>
    <p:sldId id="332" r:id="rId18"/>
    <p:sldId id="347" r:id="rId19"/>
    <p:sldId id="348" r:id="rId20"/>
    <p:sldId id="366" r:id="rId21"/>
    <p:sldId id="349" r:id="rId22"/>
    <p:sldId id="350" r:id="rId23"/>
    <p:sldId id="344" r:id="rId24"/>
    <p:sldId id="351" r:id="rId25"/>
    <p:sldId id="334" r:id="rId26"/>
    <p:sldId id="335" r:id="rId27"/>
    <p:sldId id="336" r:id="rId28"/>
    <p:sldId id="337" r:id="rId29"/>
    <p:sldId id="338" r:id="rId30"/>
    <p:sldId id="339" r:id="rId31"/>
    <p:sldId id="368" r:id="rId32"/>
    <p:sldId id="340" r:id="rId33"/>
    <p:sldId id="367" r:id="rId34"/>
    <p:sldId id="369" r:id="rId35"/>
    <p:sldId id="370" r:id="rId36"/>
    <p:sldId id="342" r:id="rId37"/>
    <p:sldId id="343" r:id="rId38"/>
    <p:sldId id="352" r:id="rId39"/>
    <p:sldId id="353" r:id="rId40"/>
    <p:sldId id="354" r:id="rId41"/>
    <p:sldId id="386" r:id="rId42"/>
    <p:sldId id="576" r:id="rId43"/>
    <p:sldId id="385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16" r:id="rId63"/>
    <p:sldId id="417" r:id="rId64"/>
    <p:sldId id="418" r:id="rId65"/>
    <p:sldId id="422" r:id="rId66"/>
    <p:sldId id="419" r:id="rId67"/>
    <p:sldId id="423" r:id="rId68"/>
    <p:sldId id="421" r:id="rId69"/>
    <p:sldId id="420" r:id="rId70"/>
    <p:sldId id="424" r:id="rId71"/>
    <p:sldId id="427" r:id="rId72"/>
    <p:sldId id="425" r:id="rId73"/>
    <p:sldId id="428" r:id="rId74"/>
    <p:sldId id="426" r:id="rId75"/>
    <p:sldId id="407" r:id="rId76"/>
    <p:sldId id="408" r:id="rId77"/>
    <p:sldId id="409" r:id="rId78"/>
    <p:sldId id="529" r:id="rId79"/>
    <p:sldId id="533" r:id="rId80"/>
    <p:sldId id="530" r:id="rId81"/>
    <p:sldId id="532" r:id="rId82"/>
    <p:sldId id="525" r:id="rId83"/>
    <p:sldId id="526" r:id="rId84"/>
    <p:sldId id="527" r:id="rId85"/>
    <p:sldId id="528" r:id="rId86"/>
    <p:sldId id="534" r:id="rId87"/>
    <p:sldId id="535" r:id="rId88"/>
    <p:sldId id="536" r:id="rId89"/>
    <p:sldId id="537" r:id="rId90"/>
    <p:sldId id="538" r:id="rId91"/>
    <p:sldId id="539" r:id="rId92"/>
    <p:sldId id="540" r:id="rId93"/>
    <p:sldId id="541" r:id="rId94"/>
    <p:sldId id="543" r:id="rId95"/>
    <p:sldId id="545" r:id="rId96"/>
    <p:sldId id="546" r:id="rId97"/>
    <p:sldId id="547" r:id="rId98"/>
    <p:sldId id="544" r:id="rId99"/>
    <p:sldId id="549" r:id="rId100"/>
    <p:sldId id="550" r:id="rId101"/>
    <p:sldId id="551" r:id="rId102"/>
    <p:sldId id="430" r:id="rId103"/>
    <p:sldId id="415" r:id="rId104"/>
    <p:sldId id="435" r:id="rId105"/>
    <p:sldId id="414" r:id="rId106"/>
    <p:sldId id="431" r:id="rId107"/>
    <p:sldId id="432" r:id="rId108"/>
    <p:sldId id="433" r:id="rId109"/>
    <p:sldId id="434" r:id="rId110"/>
    <p:sldId id="485" r:id="rId111"/>
    <p:sldId id="440" r:id="rId112"/>
    <p:sldId id="441" r:id="rId113"/>
    <p:sldId id="442" r:id="rId114"/>
    <p:sldId id="443" r:id="rId115"/>
    <p:sldId id="446" r:id="rId116"/>
    <p:sldId id="445" r:id="rId117"/>
    <p:sldId id="447" r:id="rId118"/>
    <p:sldId id="448" r:id="rId119"/>
    <p:sldId id="444" r:id="rId120"/>
    <p:sldId id="449" r:id="rId121"/>
    <p:sldId id="450" r:id="rId122"/>
    <p:sldId id="479" r:id="rId123"/>
    <p:sldId id="480" r:id="rId124"/>
    <p:sldId id="481" r:id="rId125"/>
    <p:sldId id="482" r:id="rId126"/>
    <p:sldId id="483" r:id="rId127"/>
    <p:sldId id="484" r:id="rId128"/>
    <p:sldId id="436" r:id="rId129"/>
    <p:sldId id="437" r:id="rId130"/>
    <p:sldId id="438" r:id="rId131"/>
    <p:sldId id="439" r:id="rId132"/>
    <p:sldId id="451" r:id="rId133"/>
    <p:sldId id="371" r:id="rId134"/>
    <p:sldId id="372" r:id="rId135"/>
    <p:sldId id="378" r:id="rId136"/>
    <p:sldId id="377" r:id="rId137"/>
    <p:sldId id="376" r:id="rId138"/>
    <p:sldId id="452" r:id="rId139"/>
    <p:sldId id="453" r:id="rId140"/>
    <p:sldId id="454" r:id="rId141"/>
    <p:sldId id="455" r:id="rId142"/>
    <p:sldId id="456" r:id="rId143"/>
    <p:sldId id="457" r:id="rId144"/>
    <p:sldId id="379" r:id="rId145"/>
    <p:sldId id="380" r:id="rId146"/>
    <p:sldId id="381" r:id="rId147"/>
    <p:sldId id="382" r:id="rId148"/>
    <p:sldId id="458" r:id="rId149"/>
    <p:sldId id="459" r:id="rId150"/>
    <p:sldId id="460" r:id="rId151"/>
    <p:sldId id="461" r:id="rId152"/>
    <p:sldId id="462" r:id="rId153"/>
    <p:sldId id="470" r:id="rId154"/>
    <p:sldId id="468" r:id="rId155"/>
    <p:sldId id="472" r:id="rId156"/>
    <p:sldId id="471" r:id="rId157"/>
    <p:sldId id="469" r:id="rId158"/>
    <p:sldId id="473" r:id="rId159"/>
    <p:sldId id="463" r:id="rId160"/>
    <p:sldId id="464" r:id="rId161"/>
    <p:sldId id="465" r:id="rId162"/>
    <p:sldId id="467" r:id="rId163"/>
    <p:sldId id="475" r:id="rId164"/>
    <p:sldId id="474" r:id="rId165"/>
    <p:sldId id="486" r:id="rId166"/>
    <p:sldId id="487" r:id="rId167"/>
    <p:sldId id="488" r:id="rId168"/>
    <p:sldId id="489" r:id="rId169"/>
    <p:sldId id="490" r:id="rId170"/>
    <p:sldId id="491" r:id="rId171"/>
    <p:sldId id="492" r:id="rId172"/>
    <p:sldId id="493" r:id="rId173"/>
    <p:sldId id="494" r:id="rId174"/>
    <p:sldId id="495" r:id="rId175"/>
    <p:sldId id="496" r:id="rId176"/>
    <p:sldId id="499" r:id="rId177"/>
    <p:sldId id="501" r:id="rId178"/>
    <p:sldId id="497" r:id="rId179"/>
    <p:sldId id="498" r:id="rId180"/>
    <p:sldId id="502" r:id="rId181"/>
    <p:sldId id="503" r:id="rId182"/>
    <p:sldId id="504" r:id="rId183"/>
    <p:sldId id="505" r:id="rId184"/>
    <p:sldId id="506" r:id="rId185"/>
    <p:sldId id="507" r:id="rId186"/>
    <p:sldId id="508" r:id="rId187"/>
    <p:sldId id="512" r:id="rId188"/>
    <p:sldId id="513" r:id="rId189"/>
    <p:sldId id="518" r:id="rId190"/>
    <p:sldId id="519" r:id="rId191"/>
    <p:sldId id="559" r:id="rId192"/>
    <p:sldId id="560" r:id="rId193"/>
    <p:sldId id="562" r:id="rId194"/>
    <p:sldId id="563" r:id="rId195"/>
    <p:sldId id="564" r:id="rId196"/>
    <p:sldId id="565" r:id="rId197"/>
    <p:sldId id="566" r:id="rId198"/>
    <p:sldId id="567" r:id="rId199"/>
    <p:sldId id="570" r:id="rId200"/>
    <p:sldId id="568" r:id="rId201"/>
    <p:sldId id="569" r:id="rId202"/>
    <p:sldId id="572" r:id="rId203"/>
    <p:sldId id="573" r:id="rId204"/>
    <p:sldId id="555" r:id="rId205"/>
    <p:sldId id="514" r:id="rId206"/>
    <p:sldId id="515" r:id="rId207"/>
    <p:sldId id="517" r:id="rId208"/>
    <p:sldId id="520" r:id="rId209"/>
    <p:sldId id="552" r:id="rId210"/>
    <p:sldId id="553" r:id="rId211"/>
    <p:sldId id="554" r:id="rId212"/>
    <p:sldId id="521" r:id="rId213"/>
    <p:sldId id="574" r:id="rId214"/>
    <p:sldId id="524" r:id="rId215"/>
    <p:sldId id="522" r:id="rId216"/>
    <p:sldId id="523" r:id="rId217"/>
    <p:sldId id="516" r:id="rId218"/>
    <p:sldId id="509" r:id="rId219"/>
    <p:sldId id="477" r:id="rId220"/>
    <p:sldId id="478" r:id="rId221"/>
    <p:sldId id="476" r:id="rId222"/>
    <p:sldId id="466" r:id="rId223"/>
    <p:sldId id="297" r:id="rId224"/>
    <p:sldId id="298" r:id="rId225"/>
    <p:sldId id="299" r:id="rId226"/>
    <p:sldId id="300" r:id="rId227"/>
    <p:sldId id="301" r:id="rId228"/>
    <p:sldId id="302" r:id="rId229"/>
    <p:sldId id="303" r:id="rId230"/>
    <p:sldId id="304" r:id="rId231"/>
    <p:sldId id="305" r:id="rId232"/>
    <p:sldId id="306" r:id="rId233"/>
    <p:sldId id="307" r:id="rId234"/>
    <p:sldId id="308" r:id="rId235"/>
    <p:sldId id="309" r:id="rId236"/>
    <p:sldId id="310" r:id="rId237"/>
    <p:sldId id="311" r:id="rId238"/>
    <p:sldId id="312" r:id="rId239"/>
    <p:sldId id="313" r:id="rId240"/>
    <p:sldId id="314" r:id="rId241"/>
    <p:sldId id="315" r:id="rId242"/>
    <p:sldId id="316" r:id="rId243"/>
    <p:sldId id="317" r:id="rId244"/>
    <p:sldId id="318" r:id="rId245"/>
    <p:sldId id="319" r:id="rId246"/>
    <p:sldId id="320" r:id="rId247"/>
    <p:sldId id="321" r:id="rId248"/>
    <p:sldId id="322" r:id="rId249"/>
    <p:sldId id="323" r:id="rId250"/>
    <p:sldId id="324" r:id="rId251"/>
    <p:sldId id="325" r:id="rId252"/>
    <p:sldId id="326" r:id="rId253"/>
    <p:sldId id="327" r:id="rId254"/>
    <p:sldId id="328" r:id="rId255"/>
    <p:sldId id="329" r:id="rId256"/>
    <p:sldId id="330" r:id="rId2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708" autoAdjust="0"/>
  </p:normalViewPr>
  <p:slideViewPr>
    <p:cSldViewPr>
      <p:cViewPr varScale="1">
        <p:scale>
          <a:sx n="73" d="100"/>
          <a:sy n="73" d="100"/>
        </p:scale>
        <p:origin x="-114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slide" Target="slides/slide253.xml"/><Relationship Id="rId259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0CF3-D22A-41DB-B022-5256EF426C74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6E2F2-DEEB-44E1-AFE7-52D58855F5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6E2F2-DEEB-44E1-AFE7-52D58855F5F8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177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C65DD-D605-41CE-80CB-8707F8AC5243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182A9-A69C-4D24-BD23-9FF72DA6E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</p:sldLayoutIdLst>
  <p:txStyles>
    <p:titleStyle>
      <a:lvl1pPr algn="ctr" defTabSz="914400" rtl="0" eaLnBrk="1" latinLnBrk="1" hangingPunct="1">
        <a:spcBef>
          <a:spcPct val="0"/>
        </a:spcBef>
        <a:buNone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0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6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9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smtClean="0"/>
              <a:t>데이터분석을 위한 통계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독립성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적합성 검정 </a:t>
            </a:r>
            <a:r>
              <a:rPr lang="en-US" altLang="ko-KR" dirty="0" smtClean="0"/>
              <a:t>-&gt;</a:t>
            </a:r>
          </a:p>
          <a:p>
            <a:pPr lvl="1"/>
            <a:r>
              <a:rPr lang="ko-KR" altLang="en-US" dirty="0" smtClean="0"/>
              <a:t>독립성 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변수간의 의존관계 </a:t>
            </a:r>
            <a:r>
              <a:rPr lang="en-US" altLang="ko-KR" dirty="0" smtClean="0"/>
              <a:t>                        </a:t>
            </a:r>
          </a:p>
          <a:p>
            <a:pPr lvl="1"/>
            <a:r>
              <a:rPr lang="ko-KR" altLang="en-US" dirty="0" smtClean="0"/>
              <a:t>적합성 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변수가 특정 분포를 따르는지에 대한 검정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차이검정 </a:t>
            </a:r>
            <a:r>
              <a:rPr lang="en-US" altLang="ko-KR" dirty="0" smtClean="0"/>
              <a:t>: T-test, ANOVA,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인과관계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상관분석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회귀분석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통계분석 </a:t>
            </a:r>
            <a:r>
              <a:rPr lang="ko-KR" altLang="en-US" dirty="0" err="1" smtClean="0"/>
              <a:t>응용및</a:t>
            </a:r>
            <a:r>
              <a:rPr lang="ko-KR" altLang="en-US" dirty="0" smtClean="0"/>
              <a:t> 확장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주성분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정준 상관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구조방정식 모형 또는 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기법들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그외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차트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5841" y="2420888"/>
            <a:ext cx="6492317" cy="37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어떤 광고를 매스미디어에 노출 시켜야 하는가 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예제 데이터 </a:t>
            </a:r>
            <a:r>
              <a:rPr lang="en-US" altLang="ko-KR" dirty="0" smtClean="0"/>
              <a:t>: mycf.cvs </a:t>
            </a:r>
          </a:p>
          <a:p>
            <a:r>
              <a:rPr lang="ko-KR" altLang="en-US" dirty="0" err="1" smtClean="0"/>
              <a:t>두개의</a:t>
            </a:r>
            <a:r>
              <a:rPr lang="ko-KR" altLang="en-US" dirty="0" smtClean="0"/>
              <a:t> 독립된 그룹으로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데이터를 수집하였음 </a:t>
            </a:r>
            <a:endParaRPr lang="en-US" altLang="ko-KR" dirty="0" smtClean="0"/>
          </a:p>
          <a:p>
            <a:r>
              <a:rPr lang="ko-KR" altLang="en-US" dirty="0" err="1" smtClean="0"/>
              <a:t>변수명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lvl="1"/>
            <a:r>
              <a:rPr lang="en-US" altLang="ko-KR" dirty="0" smtClean="0"/>
              <a:t>group(1.</a:t>
            </a:r>
            <a:r>
              <a:rPr lang="ko-KR" altLang="en-US" dirty="0" smtClean="0"/>
              <a:t>연예인</a:t>
            </a:r>
            <a:r>
              <a:rPr lang="en-US" altLang="ko-KR" dirty="0" err="1" smtClean="0"/>
              <a:t>cf</a:t>
            </a:r>
            <a:r>
              <a:rPr lang="en-US" altLang="ko-KR" dirty="0" smtClean="0"/>
              <a:t>, 2.</a:t>
            </a:r>
            <a:r>
              <a:rPr lang="ko-KR" altLang="en-US" dirty="0" smtClean="0"/>
              <a:t>일반인</a:t>
            </a:r>
            <a:r>
              <a:rPr lang="en-US" altLang="ko-KR" dirty="0" err="1" smtClean="0"/>
              <a:t>cf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interest(1.</a:t>
            </a:r>
            <a:r>
              <a:rPr lang="ko-KR" altLang="en-US" dirty="0" err="1" smtClean="0"/>
              <a:t>관심있다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0.</a:t>
            </a:r>
            <a:r>
              <a:rPr lang="ko-KR" altLang="en-US" dirty="0" err="1" smtClean="0"/>
              <a:t>관심없다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분석문제 </a:t>
            </a:r>
            <a:r>
              <a:rPr lang="en-US" altLang="ko-KR" dirty="0" smtClean="0"/>
              <a:t>: </a:t>
            </a:r>
          </a:p>
          <a:p>
            <a:pPr marL="857250" lvl="1" indent="-457200">
              <a:buNone/>
            </a:pPr>
            <a:r>
              <a:rPr lang="en-US" altLang="ko-KR" dirty="0" smtClean="0"/>
              <a:t> 1. </a:t>
            </a:r>
            <a:r>
              <a:rPr lang="ko-KR" altLang="en-US" dirty="0" smtClean="0"/>
              <a:t>모니터링 그룹별 해당광고의 관심유무에 대한 빈도수와 비율을 구하시오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두집단간의</a:t>
            </a:r>
            <a:r>
              <a:rPr lang="ko-KR" altLang="en-US" dirty="0" smtClean="0"/>
              <a:t> 관심 유무에 차이가 있는지를 설명하시오 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데이터 특성 확보를 위한 검정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검정 </a:t>
            </a:r>
            <a:endParaRPr lang="en-US" altLang="ko-KR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독립성 검정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두개의</a:t>
            </a:r>
            <a:r>
              <a:rPr lang="ko-KR" altLang="en-US" dirty="0" smtClean="0"/>
              <a:t> 데이터 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의존 관례가 있는 지를 검증한다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범주형 변수가 서로 상관이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독립인지를 판단하는 통계적 방법 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사례 </a:t>
            </a:r>
            <a:r>
              <a:rPr lang="en-US" altLang="ko-KR" dirty="0" smtClean="0"/>
              <a:t>: child1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child2</a:t>
            </a:r>
            <a:r>
              <a:rPr lang="ko-KR" altLang="en-US" dirty="0" smtClean="0"/>
              <a:t>사이에 가지고 있는 장난감의 비율의 차이가 있는가에 대한검정</a:t>
            </a:r>
            <a:endParaRPr lang="en-US" altLang="ko-KR" dirty="0" smtClean="0"/>
          </a:p>
          <a:p>
            <a:r>
              <a:rPr lang="ko-KR" altLang="en-US" dirty="0" smtClean="0"/>
              <a:t>검정을 위한 데이터 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987824" y="4437112"/>
          <a:ext cx="28083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936104"/>
                <a:gridCol w="936104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child1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child2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분산이 퍼져있는 모습을 분포로 만든 것이 </a:t>
            </a:r>
            <a:r>
              <a:rPr lang="ko-KR" altLang="en-US" dirty="0" err="1" smtClean="0"/>
              <a:t>카이제곱분포다</a:t>
            </a:r>
            <a:endParaRPr lang="en-US" altLang="ko-KR" dirty="0" smtClean="0"/>
          </a:p>
          <a:p>
            <a:r>
              <a:rPr lang="ko-KR" altLang="en-US" dirty="0" err="1" smtClean="0"/>
              <a:t>카이제곱분포는</a:t>
            </a:r>
            <a:r>
              <a:rPr lang="ko-KR" altLang="en-US" dirty="0" smtClean="0"/>
              <a:t> 데이터나 집단의 분산을 추정하고 검정할 때 많이 사용하는데</a:t>
            </a:r>
            <a:r>
              <a:rPr lang="en-US" altLang="ko-KR" dirty="0" smtClean="0"/>
              <a:t>, </a:t>
            </a:r>
            <a:r>
              <a:rPr lang="ko-KR" altLang="en-US" dirty="0" err="1" smtClean="0"/>
              <a:t>카이제곱분포의</a:t>
            </a:r>
            <a:r>
              <a:rPr lang="ko-KR" altLang="en-US" dirty="0" smtClean="0"/>
              <a:t> 특징 중 하나는</a:t>
            </a:r>
            <a:r>
              <a:rPr lang="en-US" altLang="ko-KR" dirty="0" smtClean="0"/>
              <a:t>,</a:t>
            </a:r>
            <a:r>
              <a:rPr lang="ko-KR" altLang="en-US" dirty="0" smtClean="0"/>
              <a:t>제곱된 값 분산을 다루기 때문에</a:t>
            </a:r>
            <a:r>
              <a:rPr lang="en-US" altLang="ko-KR" dirty="0" smtClean="0"/>
              <a:t>, -</a:t>
            </a:r>
            <a:r>
              <a:rPr lang="ko-KR" altLang="en-US" dirty="0" smtClean="0"/>
              <a:t>값은 존재하지 않고 </a:t>
            </a:r>
            <a:r>
              <a:rPr lang="en-US" altLang="ko-KR" dirty="0" smtClean="0"/>
              <a:t>+</a:t>
            </a:r>
            <a:r>
              <a:rPr lang="ko-KR" altLang="en-US" dirty="0" smtClean="0"/>
              <a:t>값만 존재한다는 점이다</a:t>
            </a:r>
            <a:r>
              <a:rPr lang="en-US" altLang="ko-KR" dirty="0" smtClean="0"/>
              <a:t>. </a:t>
            </a:r>
            <a:r>
              <a:rPr lang="ko-KR" altLang="en-US" dirty="0" smtClean="0"/>
              <a:t>그래서 정규분포 그래프와 비교해보면</a:t>
            </a:r>
            <a:r>
              <a:rPr lang="en-US" altLang="ko-KR" dirty="0" smtClean="0"/>
              <a:t>, </a:t>
            </a:r>
            <a:r>
              <a:rPr lang="ko-KR" altLang="en-US" dirty="0" smtClean="0"/>
              <a:t>정규분포는 </a:t>
            </a:r>
            <a:r>
              <a:rPr lang="en-US" altLang="ko-KR" dirty="0" smtClean="0"/>
              <a:t>–</a:t>
            </a:r>
            <a:r>
              <a:rPr lang="ko-KR" altLang="en-US" dirty="0" smtClean="0"/>
              <a:t>값도 다루기 때문에 좌우가 모두 발달하여 좌우대칭인 모양을 하는 반면</a:t>
            </a:r>
            <a:r>
              <a:rPr lang="en-US" altLang="ko-KR" dirty="0" smtClean="0"/>
              <a:t>, </a:t>
            </a:r>
            <a:r>
              <a:rPr lang="ko-KR" altLang="en-US" dirty="0" err="1" smtClean="0"/>
              <a:t>카이제곱분포는</a:t>
            </a:r>
            <a:r>
              <a:rPr lang="ko-KR" altLang="en-US" dirty="0" smtClean="0"/>
              <a:t> </a:t>
            </a:r>
            <a:r>
              <a:rPr lang="en-US" altLang="ko-KR" dirty="0" smtClean="0"/>
              <a:t>+</a:t>
            </a:r>
            <a:r>
              <a:rPr lang="ko-KR" altLang="en-US" dirty="0" smtClean="0"/>
              <a:t>값만 다루기 때문에 한쪽만 유달리 발달하여 오른쪽 꼬리가 긴 비대칭 모양을 하고 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4" name="그림 3" descr="1 (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4509120"/>
            <a:ext cx="6954221" cy="178226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ko-KR" dirty="0" smtClean="0"/>
              <a:t>&gt; child1&lt;-c(5, 11, 1)</a:t>
            </a:r>
          </a:p>
          <a:p>
            <a:pPr>
              <a:buNone/>
            </a:pPr>
            <a:r>
              <a:rPr lang="en-US" altLang="ko-KR" dirty="0" smtClean="0"/>
              <a:t>&gt; child2&lt;-c(4, 7, 3)</a:t>
            </a:r>
          </a:p>
          <a:p>
            <a:pPr>
              <a:buNone/>
            </a:pPr>
            <a:r>
              <a:rPr lang="en-US" altLang="ko-KR" dirty="0" smtClean="0"/>
              <a:t>&gt; toy &lt;-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(child1, child2)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(toy)&lt;-c("car", "truck", "doll")</a:t>
            </a:r>
          </a:p>
          <a:p>
            <a:pPr>
              <a:buNone/>
            </a:pPr>
            <a:r>
              <a:rPr lang="en-US" altLang="ko-KR" dirty="0" smtClean="0"/>
              <a:t>&gt; toy</a:t>
            </a:r>
          </a:p>
          <a:p>
            <a:pPr>
              <a:buNone/>
            </a:pPr>
            <a:r>
              <a:rPr lang="en-US" altLang="ko-KR" dirty="0" smtClean="0"/>
              <a:t>      child1 child2</a:t>
            </a:r>
          </a:p>
          <a:p>
            <a:pPr>
              <a:buNone/>
            </a:pPr>
            <a:r>
              <a:rPr lang="en-US" altLang="ko-KR" dirty="0" smtClean="0"/>
              <a:t>car        5      4</a:t>
            </a:r>
          </a:p>
          <a:p>
            <a:pPr>
              <a:buNone/>
            </a:pPr>
            <a:r>
              <a:rPr lang="en-US" altLang="ko-KR" dirty="0" smtClean="0"/>
              <a:t>truck     11      7</a:t>
            </a:r>
          </a:p>
          <a:p>
            <a:pPr>
              <a:buNone/>
            </a:pPr>
            <a:r>
              <a:rPr lang="en-US" altLang="ko-KR" dirty="0" smtClean="0"/>
              <a:t>doll       1      3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&gt; </a:t>
            </a:r>
            <a:r>
              <a:rPr lang="en-US" altLang="ko-KR" dirty="0" err="1" smtClean="0">
                <a:solidFill>
                  <a:srgbClr val="C00000"/>
                </a:solidFill>
              </a:rPr>
              <a:t>chisq.test</a:t>
            </a:r>
            <a:r>
              <a:rPr lang="en-US" altLang="ko-KR" dirty="0" smtClean="0">
                <a:solidFill>
                  <a:srgbClr val="C00000"/>
                </a:solidFill>
              </a:rPr>
              <a:t>(toy) </a:t>
            </a:r>
            <a:r>
              <a:rPr lang="ko-KR" altLang="en-US" dirty="0" err="1" smtClean="0">
                <a:solidFill>
                  <a:srgbClr val="C00000"/>
                </a:solidFill>
              </a:rPr>
              <a:t>카이제곱</a:t>
            </a:r>
            <a:r>
              <a:rPr lang="ko-KR" altLang="en-US" dirty="0" smtClean="0">
                <a:solidFill>
                  <a:srgbClr val="C00000"/>
                </a:solidFill>
              </a:rPr>
              <a:t> 검정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Pearson's Chi-squared test( Chi-squared </a:t>
            </a:r>
            <a:r>
              <a:rPr lang="ko-KR" altLang="en-US" dirty="0" err="1" smtClean="0"/>
              <a:t>카이제곱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toy   &lt;- </a:t>
            </a:r>
            <a:r>
              <a:rPr lang="ko-KR" altLang="en-US" dirty="0" smtClean="0"/>
              <a:t>데이터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X-squared = 1.7258,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2, p-value = 0.4219 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경고메시지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들</a:t>
            </a:r>
            <a:r>
              <a:rPr lang="en-US" altLang="ko-KR" dirty="0" smtClean="0"/>
              <a:t>): </a:t>
            </a:r>
          </a:p>
          <a:p>
            <a:pPr>
              <a:buNone/>
            </a:pPr>
            <a:r>
              <a:rPr lang="en-US" altLang="ko-KR" dirty="0" smtClean="0"/>
              <a:t>In </a:t>
            </a:r>
            <a:r>
              <a:rPr lang="en-US" altLang="ko-KR" dirty="0" err="1" smtClean="0"/>
              <a:t>chisq.test</a:t>
            </a:r>
            <a:r>
              <a:rPr lang="en-US" altLang="ko-KR" dirty="0" smtClean="0"/>
              <a:t>(toy) :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approximation</a:t>
            </a:r>
            <a:r>
              <a:rPr lang="ko-KR" altLang="en-US" dirty="0" smtClean="0"/>
              <a:t>은 정확하지 않을수도 있습니다</a:t>
            </a:r>
          </a:p>
          <a:p>
            <a:pPr>
              <a:buNone/>
            </a:pPr>
            <a:r>
              <a:rPr lang="en-US" altLang="ko-KR" dirty="0" smtClean="0"/>
              <a:t>&gt; </a:t>
            </a:r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귀무가설과</a:t>
            </a:r>
            <a:r>
              <a:rPr lang="ko-KR" altLang="en-US" dirty="0" smtClean="0"/>
              <a:t> 대립가설 설정하는 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개의 가설이 정반대로 설정되어야 한다</a:t>
            </a:r>
            <a:endParaRPr lang="en-US" altLang="ko-KR" dirty="0" smtClean="0"/>
          </a:p>
          <a:p>
            <a:r>
              <a:rPr lang="ko-KR" altLang="en-US" dirty="0"/>
              <a:t>가설검정은 </a:t>
            </a:r>
            <a:r>
              <a:rPr lang="ko-KR" altLang="en-US" dirty="0" err="1"/>
              <a:t>귀무가설과</a:t>
            </a:r>
            <a:r>
              <a:rPr lang="ko-KR" altLang="en-US" dirty="0"/>
              <a:t> 대립가설 중 어느 것이 더 타당한지를 판단하고</a:t>
            </a:r>
            <a:r>
              <a:rPr lang="en-US" altLang="ko-KR" dirty="0"/>
              <a:t>, </a:t>
            </a:r>
            <a:r>
              <a:rPr lang="ko-KR" altLang="en-US" dirty="0"/>
              <a:t>하나의 가설을 양자택일하는 </a:t>
            </a:r>
            <a:r>
              <a:rPr lang="ko-KR" altLang="en-US" dirty="0" smtClean="0"/>
              <a:t>것이</a:t>
            </a:r>
            <a:r>
              <a:rPr lang="ko-KR" altLang="en-US" dirty="0"/>
              <a:t>다</a:t>
            </a:r>
            <a:endParaRPr lang="en-US" altLang="ko-KR" dirty="0" smtClean="0"/>
          </a:p>
          <a:p>
            <a:r>
              <a:rPr lang="ko-KR" altLang="en-US" dirty="0" err="1" smtClean="0"/>
              <a:t>귀무가설은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영가설이라고도</a:t>
            </a:r>
            <a:r>
              <a:rPr lang="ko-KR" altLang="en-US" dirty="0" smtClean="0"/>
              <a:t> 하는데</a:t>
            </a:r>
            <a:r>
              <a:rPr lang="en-US" altLang="ko-KR" dirty="0" smtClean="0"/>
              <a:t>, “~</a:t>
            </a:r>
            <a:r>
              <a:rPr lang="ko-KR" altLang="en-US" dirty="0" smtClean="0"/>
              <a:t>와 같다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와 “</a:t>
            </a:r>
            <a:r>
              <a:rPr lang="en-US" altLang="ko-KR" dirty="0" smtClean="0"/>
              <a:t>~</a:t>
            </a:r>
            <a:r>
              <a:rPr lang="ko-KR" altLang="en-US" dirty="0" smtClean="0"/>
              <a:t>이상이다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그리고 “</a:t>
            </a:r>
            <a:r>
              <a:rPr lang="en-US" altLang="ko-KR" dirty="0" smtClean="0"/>
              <a:t>~</a:t>
            </a:r>
            <a:r>
              <a:rPr lang="ko-KR" altLang="en-US" dirty="0" smtClean="0"/>
              <a:t>이하이다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이렇게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유형이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들면 “평균은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같다</a:t>
            </a:r>
            <a:r>
              <a:rPr lang="en-US" altLang="ko-KR" dirty="0" smtClean="0"/>
              <a:t>.” “</a:t>
            </a:r>
            <a:r>
              <a:rPr lang="ko-KR" altLang="en-US" dirty="0" smtClean="0"/>
              <a:t>분산은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이상이다</a:t>
            </a:r>
            <a:r>
              <a:rPr lang="en-US" altLang="ko-KR" dirty="0" smtClean="0"/>
              <a:t>.” “</a:t>
            </a:r>
            <a:r>
              <a:rPr lang="ko-KR" altLang="en-US" dirty="0" smtClean="0"/>
              <a:t>비율은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이하이다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와 같이 풀어낼 수가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그래서 </a:t>
            </a:r>
            <a:r>
              <a:rPr lang="en-US" altLang="ko-KR" dirty="0" smtClean="0"/>
              <a:t>=</a:t>
            </a:r>
            <a:r>
              <a:rPr lang="ko-KR" altLang="en-US" dirty="0" smtClean="0"/>
              <a:t>와 ≥와 ≤의 부등식을 사용해서 설정한다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대립가설은 </a:t>
            </a:r>
            <a:r>
              <a:rPr lang="ko-KR" altLang="en-US" dirty="0" err="1"/>
              <a:t>귀무가설과</a:t>
            </a:r>
            <a:r>
              <a:rPr lang="ko-KR" altLang="en-US" dirty="0"/>
              <a:t> 정반대로 설정해야 하므로</a:t>
            </a:r>
            <a:r>
              <a:rPr lang="en-US" altLang="ko-KR" dirty="0"/>
              <a:t>, </a:t>
            </a:r>
            <a:r>
              <a:rPr lang="ko-KR" altLang="en-US" dirty="0"/>
              <a:t>≠와 </a:t>
            </a:r>
            <a:r>
              <a:rPr lang="en-US" altLang="ko-KR" dirty="0"/>
              <a:t>&lt;</a:t>
            </a:r>
            <a:r>
              <a:rPr lang="ko-KR" altLang="en-US" dirty="0"/>
              <a:t>와 </a:t>
            </a:r>
            <a:r>
              <a:rPr lang="en-US" altLang="ko-KR" dirty="0"/>
              <a:t>&gt;</a:t>
            </a:r>
            <a:r>
              <a:rPr lang="ko-KR" altLang="en-US" dirty="0"/>
              <a:t>의 부등식을 사용해서 설정한다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귀무가설과</a:t>
            </a:r>
            <a:r>
              <a:rPr lang="ko-KR" altLang="en-US" dirty="0" smtClean="0"/>
              <a:t> 대립가설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강아지 평균수명은 </a:t>
            </a:r>
            <a:r>
              <a:rPr lang="en-US" altLang="ko-KR" dirty="0"/>
              <a:t>13</a:t>
            </a:r>
            <a:r>
              <a:rPr lang="ko-KR" altLang="en-US" dirty="0"/>
              <a:t>년이라고 알려져 있다</a:t>
            </a:r>
            <a:r>
              <a:rPr lang="en-US" altLang="ko-KR" dirty="0"/>
              <a:t>. </a:t>
            </a:r>
            <a:r>
              <a:rPr lang="ko-KR" altLang="en-US" dirty="0"/>
              <a:t>실제로 그러한지를 알아보기 위해</a:t>
            </a:r>
            <a:r>
              <a:rPr lang="en-US" altLang="ko-KR" dirty="0"/>
              <a:t>, </a:t>
            </a:r>
            <a:r>
              <a:rPr lang="ko-KR" altLang="en-US" dirty="0"/>
              <a:t>검정하려고 하는데</a:t>
            </a:r>
            <a:r>
              <a:rPr lang="en-US" altLang="ko-KR" dirty="0"/>
              <a:t>, </a:t>
            </a:r>
            <a:r>
              <a:rPr lang="ko-KR" altLang="en-US" dirty="0"/>
              <a:t>이때 </a:t>
            </a:r>
            <a:r>
              <a:rPr lang="ko-KR" altLang="en-US" dirty="0" err="1"/>
              <a:t>귀무가설과</a:t>
            </a:r>
            <a:r>
              <a:rPr lang="ko-KR" altLang="en-US" dirty="0"/>
              <a:t> 대립가설을 설정하시오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강아지의 평균 수명은 </a:t>
            </a:r>
            <a:r>
              <a:rPr lang="en-US" altLang="ko-KR" dirty="0" smtClean="0"/>
              <a:t>13</a:t>
            </a:r>
            <a:r>
              <a:rPr lang="ko-KR" altLang="en-US" dirty="0" smtClean="0"/>
              <a:t>년이다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강아지의 평균 수명은 </a:t>
            </a:r>
            <a:r>
              <a:rPr lang="en-US" altLang="ko-KR" dirty="0" smtClean="0"/>
              <a:t>13</a:t>
            </a:r>
            <a:r>
              <a:rPr lang="ko-KR" altLang="en-US" dirty="0" smtClean="0"/>
              <a:t>년이 아니다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어느 공장에서 생산하는 제품의 분산은 </a:t>
            </a:r>
            <a:r>
              <a:rPr lang="en-US" altLang="ko-KR" dirty="0"/>
              <a:t>7</a:t>
            </a:r>
            <a:r>
              <a:rPr lang="ko-KR" altLang="en-US" dirty="0"/>
              <a:t>로 알려져 있다</a:t>
            </a:r>
            <a:r>
              <a:rPr lang="en-US" altLang="ko-KR" dirty="0"/>
              <a:t>. </a:t>
            </a:r>
            <a:r>
              <a:rPr lang="ko-KR" altLang="en-US" dirty="0"/>
              <a:t>그런데 일부에서는 분산이 </a:t>
            </a:r>
            <a:r>
              <a:rPr lang="en-US" altLang="ko-KR" dirty="0"/>
              <a:t>7</a:t>
            </a:r>
            <a:r>
              <a:rPr lang="ko-KR" altLang="en-US" dirty="0"/>
              <a:t>보다 작다는 말도 나오고 있다</a:t>
            </a:r>
            <a:r>
              <a:rPr lang="en-US" altLang="ko-KR" dirty="0"/>
              <a:t>. </a:t>
            </a:r>
            <a:r>
              <a:rPr lang="ko-KR" altLang="en-US" dirty="0"/>
              <a:t>그래서 어느 말이 더 타당한지를 알아보기 위해 검정을 하려고 한다</a:t>
            </a:r>
            <a:r>
              <a:rPr lang="en-US" altLang="ko-KR" dirty="0"/>
              <a:t>. </a:t>
            </a:r>
            <a:r>
              <a:rPr lang="ko-KR" altLang="en-US" dirty="0"/>
              <a:t>이때 </a:t>
            </a:r>
            <a:r>
              <a:rPr lang="ko-KR" altLang="en-US" dirty="0" err="1"/>
              <a:t>귀무가설과</a:t>
            </a:r>
            <a:r>
              <a:rPr lang="ko-KR" altLang="en-US" dirty="0"/>
              <a:t> 대립가설을 설정하시오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제품의 분산은 </a:t>
            </a:r>
            <a:r>
              <a:rPr lang="en-US" altLang="ko-KR" dirty="0" smtClean="0"/>
              <a:t>7</a:t>
            </a:r>
            <a:r>
              <a:rPr lang="ko-KR" altLang="en-US" dirty="0" smtClean="0"/>
              <a:t>보다 크거나 같다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제품의 분산은 </a:t>
            </a:r>
            <a:r>
              <a:rPr lang="en-US" altLang="ko-KR" dirty="0" smtClean="0"/>
              <a:t>7 </a:t>
            </a:r>
            <a:r>
              <a:rPr lang="ko-KR" altLang="en-US" dirty="0" smtClean="0"/>
              <a:t>보다 작다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귀무가설과</a:t>
            </a:r>
            <a:r>
              <a:rPr lang="ko-KR" altLang="en-US" dirty="0" smtClean="0"/>
              <a:t> 대립가설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 어느 제품의 불량률은 </a:t>
            </a:r>
            <a:r>
              <a:rPr lang="en-US" altLang="ko-KR" dirty="0"/>
              <a:t>3%</a:t>
            </a:r>
            <a:r>
              <a:rPr lang="ko-KR" altLang="en-US" dirty="0"/>
              <a:t>로 알려져 있다</a:t>
            </a:r>
            <a:r>
              <a:rPr lang="en-US" altLang="ko-KR" dirty="0"/>
              <a:t>. </a:t>
            </a:r>
            <a:r>
              <a:rPr lang="ko-KR" altLang="en-US" dirty="0"/>
              <a:t>그런데 불량에 대한 항의 민원전화가 많이 와서</a:t>
            </a:r>
            <a:r>
              <a:rPr lang="en-US" altLang="ko-KR" dirty="0"/>
              <a:t>, </a:t>
            </a:r>
            <a:r>
              <a:rPr lang="ko-KR" altLang="en-US" dirty="0"/>
              <a:t>불량률이 </a:t>
            </a:r>
            <a:r>
              <a:rPr lang="en-US" altLang="ko-KR" dirty="0"/>
              <a:t>3%</a:t>
            </a:r>
            <a:r>
              <a:rPr lang="ko-KR" altLang="en-US" dirty="0"/>
              <a:t>보다 더 클 수도 있다는 소리가 나오고 있다</a:t>
            </a:r>
            <a:r>
              <a:rPr lang="en-US" altLang="ko-KR" dirty="0"/>
              <a:t>. </a:t>
            </a:r>
            <a:r>
              <a:rPr lang="ko-KR" altLang="en-US" dirty="0"/>
              <a:t>그래서 실제로 어떠한지를 알아보기 위해 검정을 하는데</a:t>
            </a:r>
            <a:r>
              <a:rPr lang="en-US" altLang="ko-KR" dirty="0"/>
              <a:t>, </a:t>
            </a:r>
            <a:r>
              <a:rPr lang="ko-KR" altLang="en-US" dirty="0"/>
              <a:t>이때 </a:t>
            </a:r>
            <a:r>
              <a:rPr lang="ko-KR" altLang="en-US" dirty="0" err="1"/>
              <a:t>귀무가설과</a:t>
            </a:r>
            <a:r>
              <a:rPr lang="ko-KR" altLang="en-US" dirty="0"/>
              <a:t> 대립가설을 설정하시오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제품의 </a:t>
            </a:r>
            <a:r>
              <a:rPr lang="ko-KR" altLang="en-US" dirty="0" err="1" smtClean="0"/>
              <a:t>불량율은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3% </a:t>
            </a:r>
            <a:r>
              <a:rPr lang="ko-KR" altLang="en-US" dirty="0" smtClean="0"/>
              <a:t>이하이다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제품의 </a:t>
            </a:r>
            <a:r>
              <a:rPr lang="ko-KR" altLang="en-US" dirty="0" err="1" smtClean="0"/>
              <a:t>불량율은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3% </a:t>
            </a:r>
            <a:r>
              <a:rPr lang="ko-KR" altLang="en-US" dirty="0" smtClean="0"/>
              <a:t>초과이다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검정에서의 가설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관련이 없다 </a:t>
            </a:r>
            <a:endParaRPr lang="en-US" altLang="ko-KR" dirty="0" smtClean="0"/>
          </a:p>
          <a:p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관련이 있다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p-value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작아야 대립가설이 채택된다</a:t>
            </a:r>
            <a:r>
              <a:rPr lang="en-US" altLang="ko-KR" dirty="0" smtClean="0"/>
              <a:t>. p-value</a:t>
            </a:r>
            <a:r>
              <a:rPr lang="ko-KR" altLang="en-US" dirty="0" smtClean="0"/>
              <a:t>의 값이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크기 때문에 귀무가설이 채택되어서 두 데이터 간에 차이가 없다고 본다 </a:t>
            </a:r>
            <a:endParaRPr lang="en-US" altLang="ko-KR" dirty="0" smtClean="0"/>
          </a:p>
          <a:p>
            <a:r>
              <a:rPr lang="ko-KR" altLang="en-US" dirty="0" err="1" smtClean="0"/>
              <a:t>데이타</a:t>
            </a:r>
            <a:r>
              <a:rPr lang="ko-KR" altLang="en-US" dirty="0" smtClean="0"/>
              <a:t> 건수가 적을 경우에는 </a:t>
            </a:r>
            <a:r>
              <a:rPr lang="ko-KR" altLang="en-US" dirty="0" err="1" smtClean="0"/>
              <a:t>피셔검정을</a:t>
            </a:r>
            <a:r>
              <a:rPr lang="ko-KR" altLang="en-US" dirty="0" smtClean="0"/>
              <a:t> 사용한다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800"/>
              </a:lnSpc>
              <a:tabLst>
                <a:tab pos="3886200" algn="l"/>
                <a:tab pos="7874000" algn="l"/>
              </a:tabLst>
            </a:pP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통계학은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표본의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자료를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수집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,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정리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,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요약하고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나아가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요약된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자료를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토대로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그자료의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모태가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되는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모집단에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대해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짐작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,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추측해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보는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작업을</a:t>
            </a:r>
            <a:r>
              <a:rPr lang="en-US" altLang="zh-CN" dirty="0" smtClean="0"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돋움체" pitchFamily="49" charset="-127"/>
                <a:ea typeface="돋움체" pitchFamily="49" charset="-127"/>
                <a:cs typeface="맑은 고딕" pitchFamily="18" charset="0"/>
              </a:rPr>
              <a:t>포함</a:t>
            </a:r>
            <a:endParaRPr lang="en-US" altLang="zh-CN" dirty="0" smtClean="0">
              <a:latin typeface="돋움체" pitchFamily="49" charset="-127"/>
              <a:ea typeface="돋움체" pitchFamily="49" charset="-127"/>
              <a:cs typeface="맑은 고딕" pitchFamily="18" charset="0"/>
            </a:endParaRP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87624" y="2852936"/>
            <a:ext cx="6908800" cy="3352800"/>
            <a:chOff x="1193800" y="1930400"/>
            <a:chExt cx="6908800" cy="3352800"/>
          </a:xfrm>
        </p:grpSpPr>
        <p:sp>
          <p:nvSpPr>
            <p:cNvPr id="5" name="Freeform 3"/>
            <p:cNvSpPr/>
            <p:nvPr/>
          </p:nvSpPr>
          <p:spPr>
            <a:xfrm>
              <a:off x="5891441" y="3536822"/>
              <a:ext cx="2193683" cy="1200264"/>
            </a:xfrm>
            <a:custGeom>
              <a:avLst/>
              <a:gdLst>
                <a:gd name="connsiteX0" fmla="*/ 208559 w 2193683"/>
                <a:gd name="connsiteY0" fmla="*/ 0 h 1200264"/>
                <a:gd name="connsiteX1" fmla="*/ 0 w 2193683"/>
                <a:gd name="connsiteY1" fmla="*/ 198018 h 1200264"/>
                <a:gd name="connsiteX2" fmla="*/ 0 w 2193683"/>
                <a:gd name="connsiteY2" fmla="*/ 997686 h 1200264"/>
                <a:gd name="connsiteX3" fmla="*/ 208559 w 2193683"/>
                <a:gd name="connsiteY3" fmla="*/ 1200264 h 1200264"/>
                <a:gd name="connsiteX4" fmla="*/ 1989683 w 2193683"/>
                <a:gd name="connsiteY4" fmla="*/ 1200264 h 1200264"/>
                <a:gd name="connsiteX5" fmla="*/ 2193683 w 2193683"/>
                <a:gd name="connsiteY5" fmla="*/ 997686 h 1200264"/>
                <a:gd name="connsiteX6" fmla="*/ 2193683 w 2193683"/>
                <a:gd name="connsiteY6" fmla="*/ 198018 h 1200264"/>
                <a:gd name="connsiteX7" fmla="*/ 1989683 w 2193683"/>
                <a:gd name="connsiteY7" fmla="*/ 0 h 1200264"/>
                <a:gd name="connsiteX8" fmla="*/ 208559 w 2193683"/>
                <a:gd name="connsiteY8" fmla="*/ 0 h 12002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2193683" h="1200264">
                  <a:moveTo>
                    <a:pt x="208559" y="0"/>
                  </a:moveTo>
                  <a:cubicBezTo>
                    <a:pt x="92862" y="0"/>
                    <a:pt x="0" y="91389"/>
                    <a:pt x="0" y="198018"/>
                  </a:cubicBezTo>
                  <a:lnTo>
                    <a:pt x="0" y="997686"/>
                  </a:lnTo>
                  <a:cubicBezTo>
                    <a:pt x="0" y="1108875"/>
                    <a:pt x="92862" y="1200264"/>
                    <a:pt x="208559" y="1200264"/>
                  </a:cubicBezTo>
                  <a:lnTo>
                    <a:pt x="1989683" y="1200264"/>
                  </a:lnTo>
                  <a:cubicBezTo>
                    <a:pt x="2099297" y="1200264"/>
                    <a:pt x="2193683" y="1108875"/>
                    <a:pt x="2193683" y="997686"/>
                  </a:cubicBezTo>
                  <a:lnTo>
                    <a:pt x="2193683" y="198018"/>
                  </a:lnTo>
                  <a:cubicBezTo>
                    <a:pt x="2193683" y="91389"/>
                    <a:pt x="2099297" y="0"/>
                    <a:pt x="1989683" y="0"/>
                  </a:cubicBezTo>
                  <a:lnTo>
                    <a:pt x="208559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3"/>
            <p:cNvSpPr/>
            <p:nvPr/>
          </p:nvSpPr>
          <p:spPr>
            <a:xfrm>
              <a:off x="2190635" y="3003715"/>
              <a:ext cx="2467711" cy="2132457"/>
            </a:xfrm>
            <a:custGeom>
              <a:avLst/>
              <a:gdLst>
                <a:gd name="connsiteX0" fmla="*/ 366890 w 2467711"/>
                <a:gd name="connsiteY0" fmla="*/ 0 h 2132457"/>
                <a:gd name="connsiteX1" fmla="*/ 0 w 2467711"/>
                <a:gd name="connsiteY1" fmla="*/ 357949 h 2132457"/>
                <a:gd name="connsiteX2" fmla="*/ 0 w 2467711"/>
                <a:gd name="connsiteY2" fmla="*/ 1776031 h 2132457"/>
                <a:gd name="connsiteX3" fmla="*/ 366890 w 2467711"/>
                <a:gd name="connsiteY3" fmla="*/ 2132457 h 2132457"/>
                <a:gd name="connsiteX4" fmla="*/ 2105393 w 2467711"/>
                <a:gd name="connsiteY4" fmla="*/ 2132457 h 2132457"/>
                <a:gd name="connsiteX5" fmla="*/ 2467711 w 2467711"/>
                <a:gd name="connsiteY5" fmla="*/ 1776031 h 2132457"/>
                <a:gd name="connsiteX6" fmla="*/ 2467711 w 2467711"/>
                <a:gd name="connsiteY6" fmla="*/ 357949 h 2132457"/>
                <a:gd name="connsiteX7" fmla="*/ 2105393 w 2467711"/>
                <a:gd name="connsiteY7" fmla="*/ 0 h 2132457"/>
                <a:gd name="connsiteX8" fmla="*/ 366890 w 2467711"/>
                <a:gd name="connsiteY8" fmla="*/ 0 h 213245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2467711" h="2132457">
                  <a:moveTo>
                    <a:pt x="366890" y="0"/>
                  </a:moveTo>
                  <a:cubicBezTo>
                    <a:pt x="164414" y="0"/>
                    <a:pt x="0" y="159931"/>
                    <a:pt x="0" y="357949"/>
                  </a:cubicBezTo>
                  <a:lnTo>
                    <a:pt x="0" y="1776031"/>
                  </a:lnTo>
                  <a:cubicBezTo>
                    <a:pt x="0" y="1972513"/>
                    <a:pt x="164414" y="2132457"/>
                    <a:pt x="366890" y="2132457"/>
                  </a:cubicBezTo>
                  <a:lnTo>
                    <a:pt x="2105393" y="2132457"/>
                  </a:lnTo>
                  <a:cubicBezTo>
                    <a:pt x="2301773" y="2132457"/>
                    <a:pt x="2467711" y="1972513"/>
                    <a:pt x="2467711" y="1776031"/>
                  </a:cubicBezTo>
                  <a:lnTo>
                    <a:pt x="2467711" y="357949"/>
                  </a:lnTo>
                  <a:cubicBezTo>
                    <a:pt x="2467711" y="159931"/>
                    <a:pt x="2301773" y="0"/>
                    <a:pt x="2105393" y="0"/>
                  </a:cubicBezTo>
                  <a:lnTo>
                    <a:pt x="36689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3"/>
            <p:cNvSpPr/>
            <p:nvPr/>
          </p:nvSpPr>
          <p:spPr>
            <a:xfrm>
              <a:off x="3973296" y="3003715"/>
              <a:ext cx="1452308" cy="400596"/>
            </a:xfrm>
            <a:custGeom>
              <a:avLst/>
              <a:gdLst>
                <a:gd name="connsiteX0" fmla="*/ 0 w 1452308"/>
                <a:gd name="connsiteY0" fmla="*/ 400596 h 400596"/>
                <a:gd name="connsiteX1" fmla="*/ 1353349 w 1452308"/>
                <a:gd name="connsiteY1" fmla="*/ 0 h 400596"/>
                <a:gd name="connsiteX2" fmla="*/ 1452308 w 1452308"/>
                <a:gd name="connsiteY2" fmla="*/ 0 h 400596"/>
                <a:gd name="connsiteX3" fmla="*/ 196380 w 1452308"/>
                <a:gd name="connsiteY3" fmla="*/ 400596 h 400596"/>
                <a:gd name="connsiteX4" fmla="*/ 0 w 1452308"/>
                <a:gd name="connsiteY4" fmla="*/ 400596 h 4005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452308" h="400596">
                  <a:moveTo>
                    <a:pt x="0" y="400596"/>
                  </a:moveTo>
                  <a:cubicBezTo>
                    <a:pt x="0" y="176682"/>
                    <a:pt x="602843" y="0"/>
                    <a:pt x="1353349" y="0"/>
                  </a:cubicBezTo>
                  <a:cubicBezTo>
                    <a:pt x="1386840" y="0"/>
                    <a:pt x="1418818" y="0"/>
                    <a:pt x="1452308" y="0"/>
                  </a:cubicBezTo>
                  <a:cubicBezTo>
                    <a:pt x="744423" y="16751"/>
                    <a:pt x="196380" y="191922"/>
                    <a:pt x="196380" y="400596"/>
                  </a:cubicBezTo>
                  <a:lnTo>
                    <a:pt x="0" y="400596"/>
                  </a:lnTo>
                </a:path>
              </a:pathLst>
            </a:custGeom>
            <a:solidFill>
              <a:srgbClr val="CDCDC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"/>
            <p:cNvSpPr/>
            <p:nvPr/>
          </p:nvSpPr>
          <p:spPr>
            <a:xfrm>
              <a:off x="5398198" y="4869611"/>
              <a:ext cx="1452309" cy="400596"/>
            </a:xfrm>
            <a:custGeom>
              <a:avLst/>
              <a:gdLst>
                <a:gd name="connsiteX0" fmla="*/ 1452308 w 1452309"/>
                <a:gd name="connsiteY0" fmla="*/ 0 h 400596"/>
                <a:gd name="connsiteX1" fmla="*/ 98945 w 1452309"/>
                <a:gd name="connsiteY1" fmla="*/ 400596 h 400596"/>
                <a:gd name="connsiteX2" fmla="*/ 0 w 1452309"/>
                <a:gd name="connsiteY2" fmla="*/ 400596 h 400596"/>
                <a:gd name="connsiteX3" fmla="*/ 1255928 w 1452309"/>
                <a:gd name="connsiteY3" fmla="*/ 0 h 400596"/>
                <a:gd name="connsiteX4" fmla="*/ 1452308 w 1452309"/>
                <a:gd name="connsiteY4" fmla="*/ 0 h 4005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452309" h="400596">
                  <a:moveTo>
                    <a:pt x="1452308" y="0"/>
                  </a:moveTo>
                  <a:cubicBezTo>
                    <a:pt x="1452308" y="219329"/>
                    <a:pt x="849464" y="400596"/>
                    <a:pt x="98945" y="400596"/>
                  </a:cubicBezTo>
                  <a:cubicBezTo>
                    <a:pt x="65456" y="400596"/>
                    <a:pt x="33489" y="400596"/>
                    <a:pt x="0" y="400596"/>
                  </a:cubicBezTo>
                  <a:cubicBezTo>
                    <a:pt x="706361" y="383844"/>
                    <a:pt x="1255928" y="208673"/>
                    <a:pt x="1255928" y="0"/>
                  </a:cubicBezTo>
                  <a:lnTo>
                    <a:pt x="1452308" y="0"/>
                  </a:lnTo>
                </a:path>
              </a:pathLst>
            </a:custGeom>
            <a:solidFill>
              <a:srgbClr val="CDCDC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3800" y="1930400"/>
              <a:ext cx="3384376" cy="444500"/>
            </a:xfrm>
            <a:prstGeom prst="rect">
              <a:avLst/>
            </a:prstGeom>
            <a:noFill/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71700" y="2984500"/>
              <a:ext cx="5930900" cy="2298700"/>
            </a:xfrm>
            <a:prstGeom prst="rect">
              <a:avLst/>
            </a:prstGeom>
            <a:noFill/>
          </p:spPr>
        </p:pic>
        <p:sp>
          <p:nvSpPr>
            <p:cNvPr id="11" name="TextBox 1"/>
            <p:cNvSpPr txBox="1"/>
            <p:nvPr/>
          </p:nvSpPr>
          <p:spPr>
            <a:xfrm>
              <a:off x="1346200" y="2057400"/>
              <a:ext cx="3013646" cy="266676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700"/>
                </a:lnSpc>
                <a:tabLst/>
              </a:pPr>
              <a:r>
                <a:rPr lang="en-US" altLang="zh-CN" sz="2000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모집단과</a:t>
              </a:r>
              <a:r>
                <a:rPr lang="en-US" altLang="zh-CN" sz="2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표본</a:t>
              </a:r>
              <a:r>
                <a:rPr lang="en-US" altLang="zh-CN" sz="2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사이의</a:t>
              </a:r>
              <a:r>
                <a:rPr lang="en-US" altLang="zh-CN" sz="2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관계</a:t>
              </a:r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5067300" y="2641600"/>
              <a:ext cx="863600" cy="1905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0"/>
                </a:lnSpc>
                <a:tabLst/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표본</a:t>
              </a:r>
              <a:r>
                <a:rPr lang="en-US" altLang="zh-CN" sz="1595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추출</a:t>
              </a:r>
            </a:p>
          </p:txBody>
        </p:sp>
        <p:sp>
          <p:nvSpPr>
            <p:cNvPr id="13" name="TextBox 1"/>
            <p:cNvSpPr txBox="1"/>
            <p:nvPr/>
          </p:nvSpPr>
          <p:spPr>
            <a:xfrm>
              <a:off x="6565900" y="3695700"/>
              <a:ext cx="876300" cy="9906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0"/>
                </a:lnSpc>
                <a:tabLst>
                  <a:tab pos="139700" algn="l"/>
                  <a:tab pos="203200" algn="l"/>
                </a:tabLst>
              </a:pPr>
              <a:r>
                <a:rPr lang="en-US" altLang="zh-CN" dirty="0" smtClean="0"/>
                <a:t>		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표본</a:t>
              </a:r>
            </a:p>
            <a:p>
              <a:pPr>
                <a:lnSpc>
                  <a:spcPts val="1900"/>
                </a:lnSpc>
                <a:tabLst>
                  <a:tab pos="139700" algn="l"/>
                  <a:tab pos="203200" algn="l"/>
                </a:tabLst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(sample)</a:t>
              </a:r>
            </a:p>
            <a:p>
              <a:pPr>
                <a:lnSpc>
                  <a:spcPts val="2400"/>
                </a:lnSpc>
                <a:tabLst>
                  <a:tab pos="139700" algn="l"/>
                  <a:tab pos="203200" algn="l"/>
                </a:tabLst>
              </a:pPr>
              <a:r>
                <a:rPr lang="en-US" altLang="zh-CN" dirty="0" smtClean="0"/>
                <a:t>	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통계량</a:t>
              </a:r>
            </a:p>
            <a:p>
              <a:pPr>
                <a:lnSpc>
                  <a:spcPts val="1900"/>
                </a:lnSpc>
                <a:tabLst>
                  <a:tab pos="139700" algn="l"/>
                  <a:tab pos="203200" algn="l"/>
                </a:tabLst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(statistic)</a:t>
              </a: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2870200" y="3556000"/>
              <a:ext cx="1130300" cy="10922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0"/>
                </a:lnSpc>
                <a:tabLst>
                  <a:tab pos="228600" algn="l"/>
                  <a:tab pos="342900" algn="l"/>
                </a:tabLst>
              </a:pPr>
              <a:r>
                <a:rPr lang="en-US" altLang="zh-CN" dirty="0" smtClean="0"/>
                <a:t>	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모집단</a:t>
              </a:r>
            </a:p>
            <a:p>
              <a:pPr>
                <a:lnSpc>
                  <a:spcPts val="1900"/>
                </a:lnSpc>
                <a:tabLst>
                  <a:tab pos="228600" algn="l"/>
                  <a:tab pos="342900" algn="l"/>
                </a:tabLst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(population)</a:t>
              </a:r>
            </a:p>
            <a:p>
              <a:pPr>
                <a:lnSpc>
                  <a:spcPts val="1000"/>
                </a:lnSpc>
              </a:pPr>
              <a:endParaRPr lang="en-US" altLang="zh-CN" dirty="0" smtClean="0"/>
            </a:p>
            <a:p>
              <a:pPr>
                <a:lnSpc>
                  <a:spcPts val="2100"/>
                </a:lnSpc>
                <a:tabLst>
                  <a:tab pos="228600" algn="l"/>
                  <a:tab pos="342900" algn="l"/>
                </a:tabLst>
              </a:pPr>
              <a:r>
                <a:rPr lang="en-US" altLang="zh-CN" dirty="0" smtClean="0"/>
                <a:t>		</a:t>
              </a: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모수</a:t>
              </a:r>
            </a:p>
            <a:p>
              <a:pPr>
                <a:lnSpc>
                  <a:spcPts val="1900"/>
                </a:lnSpc>
                <a:tabLst>
                  <a:tab pos="228600" algn="l"/>
                  <a:tab pos="342900" algn="l"/>
                </a:tabLst>
              </a:pPr>
              <a:r>
                <a:rPr lang="en-US" altLang="zh-CN" sz="1595" dirty="0" smtClean="0">
                  <a:solidFill>
                    <a:srgbClr val="000000"/>
                  </a:solidFill>
                  <a:latin typeface="굴림" pitchFamily="18" charset="0"/>
                  <a:cs typeface="굴림" pitchFamily="18" charset="0"/>
                </a:rPr>
                <a:t>(parameter)</a:t>
              </a:r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귀무가설과</a:t>
            </a:r>
            <a:r>
              <a:rPr lang="ko-KR" altLang="en-US" dirty="0" smtClean="0"/>
              <a:t> 대립가설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ko-KR" altLang="en-US" dirty="0" smtClean="0"/>
              <a:t> </a:t>
            </a:r>
            <a:r>
              <a:rPr lang="ko-KR" altLang="en-US" dirty="0" err="1" smtClean="0"/>
              <a:t>귀무가설</a:t>
            </a:r>
            <a:r>
              <a:rPr lang="en-US" altLang="ko-KR" dirty="0" smtClean="0"/>
              <a:t>() </a:t>
            </a:r>
            <a:r>
              <a:rPr lang="ko-KR" altLang="en-US" dirty="0" smtClean="0"/>
              <a:t> </a:t>
            </a:r>
            <a:r>
              <a:rPr lang="en-US" altLang="ko-KR" dirty="0" smtClean="0"/>
              <a:t>: '</a:t>
            </a:r>
            <a:r>
              <a:rPr lang="ko-KR" altLang="en-US" dirty="0" smtClean="0"/>
              <a:t>관련이 없다</a:t>
            </a:r>
            <a:r>
              <a:rPr lang="en-US" altLang="ko-KR" dirty="0" smtClean="0"/>
              <a:t>'</a:t>
            </a:r>
            <a:r>
              <a:rPr lang="ko-KR" altLang="en-US" dirty="0" smtClean="0"/>
              <a:t>는 형태의 가설</a:t>
            </a:r>
            <a:r>
              <a:rPr lang="en-US" altLang="ko-KR" dirty="0" smtClean="0"/>
              <a:t>. 95% </a:t>
            </a:r>
            <a:r>
              <a:rPr lang="ko-KR" altLang="en-US" dirty="0" smtClean="0"/>
              <a:t>확률로 </a:t>
            </a:r>
            <a:r>
              <a:rPr lang="ko-KR" altLang="en-US" dirty="0" err="1" smtClean="0"/>
              <a:t>일이날</a:t>
            </a:r>
            <a:r>
              <a:rPr lang="ko-KR" altLang="en-US" dirty="0" smtClean="0"/>
              <a:t> 일이다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EX1) </a:t>
            </a:r>
            <a:r>
              <a:rPr lang="ko-KR" altLang="en-US" dirty="0" smtClean="0"/>
              <a:t>두 변수가 독립이다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EX2) </a:t>
            </a:r>
            <a:r>
              <a:rPr lang="ko-KR" altLang="en-US" dirty="0" smtClean="0"/>
              <a:t>두 변수의 평균에 차이가 없다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EX3) </a:t>
            </a:r>
            <a:r>
              <a:rPr lang="ko-KR" altLang="en-US" dirty="0" smtClean="0"/>
              <a:t>동전을 던졌을 때 앞면이 나올 확률과 뒷면이 나올 확률에 차이가 없다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EX4) </a:t>
            </a:r>
            <a:r>
              <a:rPr lang="ko-KR" altLang="en-US" dirty="0" smtClean="0"/>
              <a:t>특정 약이 </a:t>
            </a:r>
            <a:r>
              <a:rPr lang="ko-KR" altLang="en-US" dirty="0" err="1" smtClean="0"/>
              <a:t>질뵹</a:t>
            </a:r>
            <a:r>
              <a:rPr lang="ko-KR" altLang="en-US" dirty="0" smtClean="0"/>
              <a:t> 치료에 효과가 없다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EX5) </a:t>
            </a:r>
            <a:r>
              <a:rPr lang="ko-KR" altLang="en-US" dirty="0" smtClean="0"/>
              <a:t>올해 제품의 생산량과 작년의 생산량이 같다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대립가설</a:t>
            </a:r>
            <a:r>
              <a:rPr lang="en-US" altLang="ko-KR" dirty="0" smtClean="0"/>
              <a:t>()</a:t>
            </a:r>
            <a:r>
              <a:rPr lang="ko-KR" altLang="en-US" dirty="0" smtClean="0"/>
              <a:t> </a:t>
            </a:r>
            <a:r>
              <a:rPr lang="en-US" altLang="ko-KR" dirty="0" smtClean="0"/>
              <a:t>: '</a:t>
            </a:r>
            <a:r>
              <a:rPr lang="ko-KR" altLang="en-US" dirty="0" smtClean="0"/>
              <a:t>관련이 있다</a:t>
            </a:r>
            <a:r>
              <a:rPr lang="en-US" altLang="ko-KR" dirty="0" smtClean="0"/>
              <a:t>'</a:t>
            </a:r>
            <a:r>
              <a:rPr lang="ko-KR" altLang="en-US" dirty="0" smtClean="0"/>
              <a:t>는 형태의 가설</a:t>
            </a:r>
            <a:r>
              <a:rPr lang="en-US" altLang="ko-KR" dirty="0" smtClean="0"/>
              <a:t>, 5%</a:t>
            </a:r>
            <a:r>
              <a:rPr lang="ko-KR" altLang="en-US" dirty="0" smtClean="0"/>
              <a:t>확률로 일어날 일이다 </a:t>
            </a:r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EX1) </a:t>
            </a:r>
            <a:r>
              <a:rPr lang="ko-KR" altLang="en-US" dirty="0" smtClean="0"/>
              <a:t>올해 생산량은 작년의 생산량과 다르다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크거나 작다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EX2) </a:t>
            </a:r>
            <a:r>
              <a:rPr lang="ko-KR" altLang="en-US" dirty="0" smtClean="0"/>
              <a:t>올해 생산량은 작년의 생산량보다 작다</a:t>
            </a:r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EX3) </a:t>
            </a:r>
            <a:r>
              <a:rPr lang="ko-KR" altLang="en-US" dirty="0" smtClean="0"/>
              <a:t>특정 약이 질병 치료에 효과가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EX4) </a:t>
            </a:r>
            <a:r>
              <a:rPr lang="ko-KR" altLang="en-US" dirty="0" smtClean="0"/>
              <a:t>두 변수가 독립이 아니다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    </a:t>
            </a:r>
            <a:r>
              <a:rPr lang="en-US" altLang="ko-KR" dirty="0" smtClean="0"/>
              <a:t>EX5) </a:t>
            </a:r>
            <a:r>
              <a:rPr lang="ko-KR" altLang="en-US" dirty="0" smtClean="0"/>
              <a:t>두 변수의 평균에 차이가 있다</a:t>
            </a:r>
            <a:r>
              <a:rPr lang="en-US" altLang="ko-KR" dirty="0" smtClean="0"/>
              <a:t>.</a:t>
            </a:r>
          </a:p>
          <a:p>
            <a:pPr lvl="1">
              <a:buNone/>
            </a:pPr>
            <a:r>
              <a:rPr lang="en-US" altLang="ko-KR" dirty="0" smtClean="0"/>
              <a:t>   </a:t>
            </a:r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>
                <a:solidFill>
                  <a:srgbClr val="FF0000"/>
                </a:solidFill>
              </a:rPr>
              <a:t> </a:t>
            </a:r>
            <a:r>
              <a:rPr lang="ko-KR" altLang="en-US" dirty="0" smtClean="0">
                <a:solidFill>
                  <a:srgbClr val="FF0000"/>
                </a:solidFill>
              </a:rPr>
              <a:t>학급 </a:t>
            </a:r>
            <a:r>
              <a:rPr lang="en-US" altLang="ko-KR" dirty="0" smtClean="0">
                <a:solidFill>
                  <a:srgbClr val="FF0000"/>
                </a:solidFill>
              </a:rPr>
              <a:t>(class 1, class 2, class 3)</a:t>
            </a:r>
            <a:r>
              <a:rPr lang="ko-KR" altLang="en-US" dirty="0" smtClean="0">
                <a:solidFill>
                  <a:srgbClr val="FF0000"/>
                </a:solidFill>
              </a:rPr>
              <a:t>과 수학 성적 </a:t>
            </a:r>
            <a:r>
              <a:rPr lang="en-US" altLang="ko-KR" dirty="0" smtClean="0">
                <a:solidFill>
                  <a:srgbClr val="FF0000"/>
                </a:solidFill>
              </a:rPr>
              <a:t>(math score High, Middle, Low, Fail) </a:t>
            </a:r>
            <a:r>
              <a:rPr lang="ko-KR" altLang="en-US" dirty="0" smtClean="0">
                <a:solidFill>
                  <a:srgbClr val="FF0000"/>
                </a:solidFill>
              </a:rPr>
              <a:t>간의 관련성이 있는지를 </a:t>
            </a:r>
            <a:r>
              <a:rPr lang="ko-KR" altLang="en-US" dirty="0" smtClean="0"/>
              <a:t>조사한 아래의 </a:t>
            </a:r>
            <a:r>
              <a:rPr lang="ko-KR" altLang="en-US" dirty="0" err="1" smtClean="0"/>
              <a:t>분할표를</a:t>
            </a:r>
            <a:r>
              <a:rPr lang="ko-KR" altLang="en-US" dirty="0" smtClean="0"/>
              <a:t> 사용하여 유의수준 </a:t>
            </a:r>
            <a:r>
              <a:rPr lang="en-US" altLang="ko-KR" dirty="0" smtClean="0"/>
              <a:t>α 0.05 </a:t>
            </a:r>
            <a:r>
              <a:rPr lang="ko-KR" altLang="en-US" dirty="0" smtClean="0"/>
              <a:t>로 검정하여라</a:t>
            </a:r>
            <a:r>
              <a:rPr lang="en-US" altLang="ko-KR" b="0" dirty="0" smtClean="0"/>
              <a:t>.  </a:t>
            </a:r>
            <a:r>
              <a:rPr lang="en-US" altLang="ko-KR" b="0" dirty="0" smtClean="0">
                <a:solidFill>
                  <a:srgbClr val="FF0000"/>
                </a:solidFill>
              </a:rPr>
              <a:t>(</a:t>
            </a:r>
            <a:r>
              <a:rPr lang="ko-KR" altLang="en-US" b="0" dirty="0" smtClean="0">
                <a:solidFill>
                  <a:srgbClr val="FF0000"/>
                </a:solidFill>
              </a:rPr>
              <a:t>빈도수 검정</a:t>
            </a:r>
            <a:r>
              <a:rPr lang="en-US" altLang="ko-KR" b="0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/>
            </a:r>
            <a:br>
              <a:rPr lang="ko-KR" altLang="en-US" dirty="0" smtClean="0">
                <a:solidFill>
                  <a:srgbClr val="FF0000"/>
                </a:solidFill>
              </a:rPr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 학급과 수학성적 </a:t>
            </a:r>
            <a:r>
              <a:rPr lang="ko-KR" altLang="en-US" dirty="0" err="1" smtClean="0"/>
              <a:t>분할표</a:t>
            </a:r>
            <a:r>
              <a:rPr lang="ko-KR" altLang="en-US" dirty="0" smtClean="0"/>
              <a:t> </a:t>
            </a:r>
            <a:r>
              <a:rPr lang="en-US" altLang="ko-KR" dirty="0" smtClean="0"/>
              <a:t>(contingency table of class &amp; math score)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6" name="그림 5" descr="dat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3573016"/>
            <a:ext cx="6363589" cy="2304256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#</a:t>
            </a:r>
            <a:r>
              <a:rPr lang="ko-KR" altLang="en-US" dirty="0" smtClean="0"/>
              <a:t>동질성 문제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#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프레임 작성해보기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row_1 &lt;- c(7, 13, 9, 12)</a:t>
            </a:r>
          </a:p>
          <a:p>
            <a:pPr>
              <a:buNone/>
            </a:pPr>
            <a:r>
              <a:rPr lang="en-US" altLang="ko-KR" dirty="0" smtClean="0"/>
              <a:t>row_2 &lt;- c(13, 21, 10, 19)</a:t>
            </a:r>
          </a:p>
          <a:p>
            <a:pPr>
              <a:buNone/>
            </a:pPr>
            <a:r>
              <a:rPr lang="en-US" altLang="ko-KR" dirty="0" smtClean="0"/>
              <a:t>row_3 &lt;- c(11, 18, 12, 13)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data_rbind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(row_1, row_2, row_3)</a:t>
            </a:r>
          </a:p>
          <a:p>
            <a:pPr>
              <a:buNone/>
            </a:pPr>
            <a:r>
              <a:rPr lang="en-US" altLang="ko-KR" dirty="0" err="1" smtClean="0"/>
              <a:t>data_rbind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# data key-in way 2 : matrix()</a:t>
            </a:r>
          </a:p>
          <a:p>
            <a:pPr>
              <a:buNone/>
            </a:pPr>
            <a:r>
              <a:rPr lang="en-US" altLang="ko-KR" dirty="0" err="1" smtClean="0"/>
              <a:t>raw_data</a:t>
            </a:r>
            <a:r>
              <a:rPr lang="en-US" altLang="ko-KR" dirty="0" smtClean="0"/>
              <a:t> &lt;- c(7, 13, 9, 12, 13, 21, 10, 19, 11, 18, 12, 13)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r>
              <a:rPr lang="en-US" altLang="ko-KR" dirty="0" smtClean="0"/>
              <a:t> &lt;- matrix(</a:t>
            </a:r>
            <a:r>
              <a:rPr lang="en-US" altLang="ko-KR" dirty="0" err="1" smtClean="0"/>
              <a:t>raw_data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byrow</a:t>
            </a:r>
            <a:r>
              <a:rPr lang="en-US" altLang="ko-KR" dirty="0" smtClean="0"/>
              <a:t>=TRUE,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=3)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endParaRPr lang="ko-KR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dimnames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&lt;- list("Class" = c("Class_1", "Class_2", "Class_3"), "Score" = c("</a:t>
            </a:r>
            <a:r>
              <a:rPr lang="en-US" altLang="ko-KR" dirty="0" err="1" smtClean="0"/>
              <a:t>Score_H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Score_M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Score_L</a:t>
            </a:r>
            <a:r>
              <a:rPr lang="en-US" altLang="ko-KR" dirty="0" smtClean="0"/>
              <a:t>", "Fail")) #</a:t>
            </a:r>
            <a:r>
              <a:rPr lang="ko-KR" altLang="en-US" dirty="0" smtClean="0"/>
              <a:t>행과 열에 이름을 붙여본다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#</a:t>
            </a:r>
            <a:r>
              <a:rPr lang="ko-KR" altLang="en-US" dirty="0" smtClean="0"/>
              <a:t>행과 열의 합을 구해봄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#</a:t>
            </a:r>
            <a:r>
              <a:rPr lang="ko-KR" altLang="en-US" dirty="0" smtClean="0"/>
              <a:t>상대 도수 분포표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))</a:t>
            </a:r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(t(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), beside=TRUE, legend=TRUE, </a:t>
            </a:r>
          </a:p>
          <a:p>
            <a:pPr>
              <a:buNone/>
            </a:pPr>
            <a:r>
              <a:rPr lang="en-US" altLang="ko-KR" dirty="0" smtClean="0"/>
              <a:t>       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=c(0, 30),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="Observed frequencies in sample", </a:t>
            </a:r>
          </a:p>
          <a:p>
            <a:pPr>
              <a:buNone/>
            </a:pPr>
            <a:r>
              <a:rPr lang="en-US" altLang="ko-KR" dirty="0" smtClean="0"/>
              <a:t>         main="Frequency of math score by class")</a:t>
            </a:r>
          </a:p>
          <a:p>
            <a:pPr>
              <a:buNone/>
            </a:pP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dirty="0" err="1" smtClean="0"/>
              <a:t>raw_data</a:t>
            </a:r>
            <a:r>
              <a:rPr lang="en-US" altLang="ko-KR" dirty="0" smtClean="0"/>
              <a:t> &lt;- c(7, 13, 9, 12, 13, 21, 10, 19, 11, 18, 12, 13)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r>
              <a:rPr lang="en-US" altLang="ko-KR" dirty="0" smtClean="0"/>
              <a:t> &lt;- matrix(</a:t>
            </a:r>
            <a:r>
              <a:rPr lang="en-US" altLang="ko-KR" dirty="0" err="1" smtClean="0"/>
              <a:t>raw_data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byrow</a:t>
            </a:r>
            <a:r>
              <a:rPr lang="en-US" altLang="ko-KR" dirty="0" smtClean="0"/>
              <a:t>=TRUE,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=3)</a:t>
            </a:r>
          </a:p>
          <a:p>
            <a:pPr>
              <a:buNone/>
            </a:pPr>
            <a:r>
              <a:rPr lang="ko-KR" altLang="en-US" dirty="0" smtClean="0"/>
              <a:t>검정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chisq.test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chisq.test_output_2 &lt;- </a:t>
            </a:r>
            <a:r>
              <a:rPr lang="en-US" altLang="ko-KR" dirty="0" err="1" smtClean="0"/>
              <a:t>chisq.test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chisq.test_output_2$observed  #</a:t>
            </a:r>
            <a:r>
              <a:rPr lang="ko-KR" altLang="en-US" dirty="0" err="1" smtClean="0"/>
              <a:t>관찰값</a:t>
            </a:r>
            <a:endParaRPr lang="ko-KR" altLang="en-US" dirty="0" smtClean="0"/>
          </a:p>
          <a:p>
            <a:pPr>
              <a:buNone/>
            </a:pPr>
            <a:r>
              <a:rPr lang="en-US" altLang="ko-KR" dirty="0" smtClean="0"/>
              <a:t>chisq.test_output_2$expected  #</a:t>
            </a:r>
            <a:r>
              <a:rPr lang="ko-KR" altLang="en-US" dirty="0" err="1" smtClean="0"/>
              <a:t>기대값</a:t>
            </a:r>
            <a:r>
              <a:rPr lang="ko-KR" altLang="en-US" dirty="0" smtClean="0"/>
              <a:t> </a:t>
            </a:r>
          </a:p>
          <a:p>
            <a:pPr>
              <a:buNone/>
            </a:pPr>
            <a:r>
              <a:rPr lang="en-US" altLang="ko-KR" dirty="0" smtClean="0"/>
              <a:t>chisq.test_output_2$residuals #</a:t>
            </a:r>
            <a:r>
              <a:rPr lang="ko-KR" altLang="en-US" dirty="0" err="1" smtClean="0"/>
              <a:t>관찰값과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기대값</a:t>
            </a:r>
            <a:r>
              <a:rPr lang="ko-KR" altLang="en-US" dirty="0" smtClean="0"/>
              <a:t> 사이의 오차  </a:t>
            </a:r>
            <a:r>
              <a:rPr lang="en-US" altLang="ko-KR" dirty="0" smtClean="0"/>
              <a:t>residual between observed and expected </a:t>
            </a:r>
            <a:r>
              <a:rPr lang="en-US" altLang="ko-KR" dirty="0" err="1" smtClean="0"/>
              <a:t>frequecy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chisq.test_output_2$statistic # chi-squared statistics</a:t>
            </a:r>
          </a:p>
          <a:p>
            <a:pPr>
              <a:buNone/>
            </a:pPr>
            <a:r>
              <a:rPr lang="en-US" altLang="ko-KR" dirty="0" smtClean="0"/>
              <a:t>chisq.test_output_2$parameter # degrees of freedom</a:t>
            </a:r>
          </a:p>
          <a:p>
            <a:pPr>
              <a:buNone/>
            </a:pPr>
            <a:r>
              <a:rPr lang="en-US" altLang="ko-KR" dirty="0" smtClean="0"/>
              <a:t>chisq.test_output_2$p.value # P-value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결론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유의 수준이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크므로 귀무가설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관련이 없다 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적합도 검정</a:t>
            </a:r>
            <a:r>
              <a:rPr lang="en-US" altLang="ko-KR" dirty="0" smtClean="0"/>
              <a:t>(</a:t>
            </a:r>
            <a:r>
              <a:rPr lang="en-US" altLang="ko-KR" u="sng" dirty="0" smtClean="0"/>
              <a:t>goodness of fit test)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관측값들이</a:t>
            </a:r>
            <a:r>
              <a:rPr lang="ko-KR" altLang="en-US" dirty="0" smtClean="0">
                <a:solidFill>
                  <a:srgbClr val="FF0000"/>
                </a:solidFill>
              </a:rPr>
              <a:t> 어떤 이론적 분포를 따르고 있는지를 검정</a:t>
            </a:r>
            <a:r>
              <a:rPr lang="en-US" altLang="ko-KR" dirty="0" smtClean="0">
                <a:solidFill>
                  <a:srgbClr val="FF0000"/>
                </a:solidFill>
              </a:rPr>
              <a:t>. </a:t>
            </a:r>
            <a:r>
              <a:rPr lang="ko-KR" altLang="en-US" dirty="0" smtClean="0">
                <a:solidFill>
                  <a:srgbClr val="FF0000"/>
                </a:solidFill>
              </a:rPr>
              <a:t>한 개의 요인을 대상으로 함</a:t>
            </a:r>
            <a:r>
              <a:rPr lang="ko-KR" altLang="en-US" b="0" dirty="0" smtClean="0">
                <a:solidFill>
                  <a:srgbClr val="FF0000"/>
                </a:solidFill>
              </a:rPr>
              <a:t> </a:t>
            </a:r>
            <a:endParaRPr lang="en-US" altLang="ko-KR" b="0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도수분포의 각 구간에 있는 관측도수를 </a:t>
            </a:r>
            <a:r>
              <a:rPr lang="en-US" altLang="ko-KR" dirty="0" smtClean="0"/>
              <a:t>O1, O2, ..., Ok</a:t>
            </a:r>
            <a:r>
              <a:rPr lang="ko-KR" altLang="en-US" dirty="0" smtClean="0"/>
              <a:t> 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범주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혹은 계급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일어날 확률을 </a:t>
            </a:r>
            <a:r>
              <a:rPr lang="en-US" altLang="ko-KR" dirty="0" smtClean="0"/>
              <a:t>p1, p2, ..., </a:t>
            </a:r>
            <a:r>
              <a:rPr lang="en-US" altLang="ko-KR" dirty="0" err="1" smtClean="0"/>
              <a:t>pk</a:t>
            </a:r>
            <a:r>
              <a:rPr lang="ko-KR" altLang="en-US" dirty="0" smtClean="0"/>
              <a:t> 라고 할 때 기대되는 관측도수 </a:t>
            </a:r>
            <a:r>
              <a:rPr lang="en-US" altLang="ko-KR" dirty="0" smtClean="0"/>
              <a:t>E1, E2, ..., </a:t>
            </a:r>
            <a:r>
              <a:rPr lang="en-US" altLang="ko-KR" dirty="0" err="1" smtClean="0"/>
              <a:t>Ek</a:t>
            </a:r>
            <a:r>
              <a:rPr lang="ko-KR" altLang="en-US" dirty="0" smtClean="0"/>
              <a:t> 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계산하여 실제 관측도수와 기대 관측도수의 차이를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검정 통계량</a:t>
            </a:r>
            <a:r>
              <a:rPr lang="en-US" altLang="ko-KR" dirty="0" smtClean="0"/>
              <a:t>(Chi-squared statistics)</a:t>
            </a:r>
            <a:r>
              <a:rPr lang="ko-KR" altLang="en-US" dirty="0" smtClean="0"/>
              <a:t>을 활용하여 가정한 확률모형에 적합한지를 평가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lvl="1"/>
            <a:r>
              <a:rPr lang="ko-KR" altLang="en-US" dirty="0" smtClean="0"/>
              <a:t>관측도수와 기대도수가 별 차이가 없을 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관측값의</a:t>
            </a:r>
            <a:r>
              <a:rPr lang="ko-KR" altLang="en-US" dirty="0" smtClean="0"/>
              <a:t> 도수와 가정한 이론 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기대 관측도수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동일하다</a:t>
            </a:r>
            <a:endParaRPr lang="en-US" altLang="ko-KR" dirty="0" smtClean="0"/>
          </a:p>
          <a:p>
            <a:r>
              <a:rPr lang="ko-KR" altLang="en-US" dirty="0" smtClean="0"/>
              <a:t>대립가설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관측도수와 기대도수가 별 차이가 </a:t>
            </a:r>
            <a:r>
              <a:rPr lang="ko-KR" altLang="en-US" dirty="0" err="1" smtClean="0"/>
              <a:t>있을것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적어도 하나의 범주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혹은 계급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도수가 가정한 이론 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기대 관측도수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다르다</a:t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적합성 검정 예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0" dirty="0" smtClean="0"/>
              <a:t>(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)  </a:t>
            </a:r>
            <a:r>
              <a:rPr lang="ko-KR" altLang="en-US" dirty="0" smtClean="0"/>
              <a:t>유전학자 </a:t>
            </a:r>
            <a:r>
              <a:rPr lang="ko-KR" altLang="en-US" dirty="0" err="1" smtClean="0"/>
              <a:t>멘델은</a:t>
            </a:r>
            <a:r>
              <a:rPr lang="ko-KR" altLang="en-US" dirty="0" smtClean="0"/>
              <a:t> 콩 교배에 대한 유전의 이론적 모형으로서 잡종비율을 </a:t>
            </a:r>
            <a:r>
              <a:rPr lang="en-US" altLang="ko-KR" dirty="0" smtClean="0"/>
              <a:t>A : B : C = 2 : 3 : 5 </a:t>
            </a:r>
            <a:r>
              <a:rPr lang="ko-KR" altLang="en-US" dirty="0" smtClean="0"/>
              <a:t>라고 주장하였다</a:t>
            </a:r>
            <a:r>
              <a:rPr lang="en-US" altLang="ko-KR" dirty="0" smtClean="0"/>
              <a:t>.  </a:t>
            </a:r>
            <a:r>
              <a:rPr lang="ko-KR" altLang="en-US" dirty="0" smtClean="0"/>
              <a:t>이 이론의 진위를 가리기 위해 두 콩 종자의 교배로 나타난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개의 콩을 조사하였더니 </a:t>
            </a:r>
            <a:r>
              <a:rPr lang="en-US" altLang="ko-KR" dirty="0" smtClean="0"/>
              <a:t>A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19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B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C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40</a:t>
            </a:r>
            <a:r>
              <a:rPr lang="ko-KR" altLang="en-US" dirty="0" smtClean="0"/>
              <a:t>개였다</a:t>
            </a:r>
            <a:r>
              <a:rPr lang="en-US" altLang="ko-KR" dirty="0" smtClean="0"/>
              <a:t>.  </a:t>
            </a:r>
            <a:r>
              <a:rPr lang="ko-KR" altLang="en-US" dirty="0" smtClean="0"/>
              <a:t>이러한 </a:t>
            </a:r>
            <a:r>
              <a:rPr lang="ko-KR" altLang="en-US" dirty="0" err="1" smtClean="0"/>
              <a:t>관찰값을</a:t>
            </a:r>
            <a:r>
              <a:rPr lang="ko-KR" altLang="en-US" dirty="0" smtClean="0"/>
              <a:t> 얻었을 때 </a:t>
            </a:r>
            <a:r>
              <a:rPr lang="ko-KR" altLang="en-US" dirty="0" err="1" smtClean="0"/>
              <a:t>멘델</a:t>
            </a:r>
            <a:r>
              <a:rPr lang="ko-KR" altLang="en-US" dirty="0" smtClean="0"/>
              <a:t> 유전학자의 이론이 </a:t>
            </a:r>
            <a:r>
              <a:rPr lang="ko-KR" altLang="en-US" dirty="0" err="1" smtClean="0"/>
              <a:t>맞다고</a:t>
            </a:r>
            <a:r>
              <a:rPr lang="ko-KR" altLang="en-US" dirty="0" smtClean="0"/>
              <a:t> 할 수 있는지를 유의수준 </a:t>
            </a:r>
            <a:r>
              <a:rPr lang="en-US" altLang="ko-KR" dirty="0" smtClean="0"/>
              <a:t>α = 0.05 </a:t>
            </a:r>
            <a:r>
              <a:rPr lang="ko-KR" altLang="en-US" dirty="0" smtClean="0"/>
              <a:t>에서 검정하여라</a:t>
            </a:r>
            <a:r>
              <a:rPr lang="en-US" altLang="ko-KR" dirty="0" smtClean="0"/>
              <a:t>.</a:t>
            </a:r>
          </a:p>
          <a:p>
            <a:endParaRPr lang="en-US" altLang="ko-KR" b="0" dirty="0" smtClean="0"/>
          </a:p>
          <a:p>
            <a:pPr>
              <a:buNone/>
            </a:pPr>
            <a:r>
              <a:rPr lang="en-US" altLang="ko-KR" dirty="0" err="1" smtClean="0"/>
              <a:t>obs</a:t>
            </a:r>
            <a:r>
              <a:rPr lang="en-US" altLang="ko-KR" dirty="0" smtClean="0"/>
              <a:t> &lt;- c(19, 41, 40)</a:t>
            </a:r>
          </a:p>
          <a:p>
            <a:pPr>
              <a:buNone/>
            </a:pPr>
            <a:r>
              <a:rPr lang="en-US" altLang="ko-KR" dirty="0" err="1" smtClean="0"/>
              <a:t>null.probs</a:t>
            </a:r>
            <a:r>
              <a:rPr lang="en-US" altLang="ko-KR" dirty="0" smtClean="0"/>
              <a:t> &lt;- c(2/10, 3/10, 5/10) #</a:t>
            </a:r>
            <a:r>
              <a:rPr lang="ko-KR" altLang="en-US" dirty="0" smtClean="0"/>
              <a:t>인자가 하나이다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비율을 만든다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chisq.test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obs</a:t>
            </a:r>
            <a:r>
              <a:rPr lang="en-US" altLang="ko-KR" dirty="0" smtClean="0"/>
              <a:t>, p=</a:t>
            </a:r>
            <a:r>
              <a:rPr lang="en-US" altLang="ko-KR" dirty="0" err="1" smtClean="0"/>
              <a:t>null.probs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smtClean="0"/>
              <a:t>        Chi-squared test for given probabilities</a:t>
            </a:r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obs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X-squared = 6.0833,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2, p-value = 0.04776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유의 수준이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작으므로 대립가설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맞다고</a:t>
            </a:r>
            <a:r>
              <a:rPr lang="ko-KR" altLang="en-US" dirty="0" smtClean="0"/>
              <a:t> 할 수 없다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적합성 검정 예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R</a:t>
            </a:r>
            <a:r>
              <a:rPr lang="ko-KR" altLang="en-US" dirty="0" smtClean="0"/>
              <a:t>에 내장된 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 table </a:t>
            </a:r>
            <a:r>
              <a:rPr lang="ko-KR" altLang="en-US" dirty="0" err="1" smtClean="0"/>
              <a:t>데이터셋에</a:t>
            </a:r>
            <a:r>
              <a:rPr lang="ko-KR" altLang="en-US" dirty="0" smtClean="0"/>
              <a:t> 있는 </a:t>
            </a:r>
            <a:r>
              <a:rPr lang="en-US" altLang="ko-KR" dirty="0" smtClean="0"/>
              <a:t>Hair </a:t>
            </a:r>
            <a:r>
              <a:rPr lang="ko-KR" altLang="en-US" dirty="0" smtClean="0"/>
              <a:t>요인 변수를 대상으로</a:t>
            </a:r>
            <a:r>
              <a:rPr lang="en-US" altLang="ko-KR" dirty="0" smtClean="0"/>
              <a:t>, Hair</a:t>
            </a:r>
            <a:r>
              <a:rPr lang="ko-KR" altLang="en-US" dirty="0" smtClean="0"/>
              <a:t>의 요인 수준</a:t>
            </a:r>
            <a:r>
              <a:rPr lang="en-US" altLang="ko-KR" dirty="0" smtClean="0"/>
              <a:t>(factor levels, </a:t>
            </a:r>
            <a:r>
              <a:rPr lang="ko-KR" altLang="en-US" dirty="0" smtClean="0"/>
              <a:t>혹은 계급 </a:t>
            </a:r>
            <a:r>
              <a:rPr lang="en-US" altLang="ko-KR" dirty="0" smtClean="0"/>
              <a:t>class) </a:t>
            </a:r>
            <a:r>
              <a:rPr lang="ko-KR" altLang="en-US" dirty="0" smtClean="0"/>
              <a:t>별로 생물학자가 주장하기를 확률이 </a:t>
            </a:r>
            <a:r>
              <a:rPr lang="en-US" altLang="ko-KR" dirty="0" smtClean="0"/>
              <a:t>Black 20%, Brown 50%, Red 10%, Blond 20% </a:t>
            </a:r>
            <a:r>
              <a:rPr lang="ko-KR" altLang="en-US" dirty="0" smtClean="0"/>
              <a:t>라고 하는데요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유의수준 </a:t>
            </a:r>
            <a:r>
              <a:rPr lang="en-US" altLang="ko-KR" dirty="0" smtClean="0"/>
              <a:t>α 0.05 </a:t>
            </a:r>
            <a:r>
              <a:rPr lang="ko-KR" altLang="en-US" dirty="0" smtClean="0"/>
              <a:t>로 검정해보세요 </a:t>
            </a:r>
            <a:br>
              <a:rPr lang="ko-KR" altLang="en-US" dirty="0" smtClean="0"/>
            </a:b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smtClean="0"/>
              <a:t> table [1:4, 1:4, 1:2] 32 53 10 3 11 50 10 30 10 25 ...</a:t>
            </a:r>
          </a:p>
          <a:p>
            <a:pPr>
              <a:buNone/>
            </a:pPr>
            <a:r>
              <a:rPr lang="en-US" altLang="ko-KR" dirty="0" smtClean="0"/>
              <a:t> - </a:t>
            </a:r>
            <a:r>
              <a:rPr lang="en-US" altLang="ko-KR" dirty="0" err="1" smtClean="0"/>
              <a:t>attr</a:t>
            </a:r>
            <a:r>
              <a:rPr lang="en-US" altLang="ko-KR" dirty="0" smtClean="0"/>
              <a:t>(*, "</a:t>
            </a:r>
            <a:r>
              <a:rPr lang="en-US" altLang="ko-KR" dirty="0" err="1" smtClean="0"/>
              <a:t>dimnames</a:t>
            </a:r>
            <a:r>
              <a:rPr lang="en-US" altLang="ko-KR" dirty="0" smtClean="0"/>
              <a:t>")=List of 3</a:t>
            </a:r>
          </a:p>
          <a:p>
            <a:pPr>
              <a:buNone/>
            </a:pPr>
            <a:r>
              <a:rPr lang="en-US" altLang="ko-KR" dirty="0" smtClean="0"/>
              <a:t>  ..$ Hair: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 [1:4] "Black" "Brown" "Red" "Blond"</a:t>
            </a:r>
          </a:p>
          <a:p>
            <a:pPr>
              <a:buNone/>
            </a:pPr>
            <a:r>
              <a:rPr lang="en-US" altLang="ko-KR" dirty="0" smtClean="0"/>
              <a:t>  ..$ Eye :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 [1:4] "Brown" "Blue" "Hazel" "Green"</a:t>
            </a:r>
          </a:p>
          <a:p>
            <a:pPr>
              <a:buNone/>
            </a:pPr>
            <a:r>
              <a:rPr lang="en-US" altLang="ko-KR" dirty="0" smtClean="0"/>
              <a:t>  ..$ Sex :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 [1:2] "Male" "Female"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ko-KR" dirty="0" err="1" smtClean="0"/>
              <a:t>HairEyeColor</a:t>
            </a:r>
            <a:r>
              <a:rPr lang="en-US" altLang="ko-KR" dirty="0" smtClean="0"/>
              <a:t> </a:t>
            </a:r>
          </a:p>
          <a:p>
            <a:pPr>
              <a:buNone/>
            </a:pPr>
            <a:r>
              <a:rPr lang="en-US" altLang="ko-KR" dirty="0" smtClean="0"/>
              <a:t>, , Sex = Male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Eye</a:t>
            </a:r>
          </a:p>
          <a:p>
            <a:pPr>
              <a:buNone/>
            </a:pPr>
            <a:r>
              <a:rPr lang="en-US" altLang="ko-KR" dirty="0" smtClean="0"/>
              <a:t>Hair    Brown Blue Hazel Green</a:t>
            </a:r>
          </a:p>
          <a:p>
            <a:pPr>
              <a:buNone/>
            </a:pPr>
            <a:r>
              <a:rPr lang="en-US" altLang="ko-KR" dirty="0" smtClean="0"/>
              <a:t>  Black    32   11    10     3</a:t>
            </a:r>
          </a:p>
          <a:p>
            <a:pPr>
              <a:buNone/>
            </a:pPr>
            <a:r>
              <a:rPr lang="en-US" altLang="ko-KR" dirty="0" smtClean="0"/>
              <a:t>  Brown    53   50    25    15</a:t>
            </a:r>
          </a:p>
          <a:p>
            <a:pPr>
              <a:buNone/>
            </a:pPr>
            <a:r>
              <a:rPr lang="en-US" altLang="ko-KR" dirty="0" smtClean="0"/>
              <a:t>  Red      10   10     7     7</a:t>
            </a:r>
          </a:p>
          <a:p>
            <a:pPr>
              <a:buNone/>
            </a:pPr>
            <a:r>
              <a:rPr lang="en-US" altLang="ko-KR" dirty="0" smtClean="0"/>
              <a:t>  Blond     3   30     5     8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, , Sex = Female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Eye</a:t>
            </a:r>
          </a:p>
          <a:p>
            <a:pPr>
              <a:buNone/>
            </a:pPr>
            <a:r>
              <a:rPr lang="en-US" altLang="ko-KR" dirty="0" smtClean="0"/>
              <a:t>Hair    Brown Blue Hazel Green</a:t>
            </a:r>
          </a:p>
          <a:p>
            <a:pPr>
              <a:buNone/>
            </a:pPr>
            <a:r>
              <a:rPr lang="en-US" altLang="ko-KR" dirty="0" smtClean="0"/>
              <a:t>  Black    36    9     5     2</a:t>
            </a:r>
          </a:p>
          <a:p>
            <a:pPr>
              <a:buNone/>
            </a:pPr>
            <a:r>
              <a:rPr lang="en-US" altLang="ko-KR" dirty="0" smtClean="0"/>
              <a:t>  Brown    66   34    29    14</a:t>
            </a:r>
          </a:p>
          <a:p>
            <a:pPr>
              <a:buNone/>
            </a:pPr>
            <a:r>
              <a:rPr lang="en-US" altLang="ko-KR" dirty="0" smtClean="0"/>
              <a:t>  Red      16    7     7     7</a:t>
            </a:r>
          </a:p>
          <a:p>
            <a:pPr>
              <a:buNone/>
            </a:pPr>
            <a:r>
              <a:rPr lang="en-US" altLang="ko-KR" dirty="0" smtClean="0"/>
              <a:t>  Blond     4   64     5     8</a:t>
            </a:r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ko-KR" dirty="0" err="1" smtClean="0"/>
              <a:t>margin.table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, 1) #Hair</a:t>
            </a:r>
          </a:p>
          <a:p>
            <a:pPr>
              <a:buNone/>
            </a:pPr>
            <a:r>
              <a:rPr lang="en-US" altLang="ko-KR" dirty="0" err="1" smtClean="0"/>
              <a:t>margin.table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, 2) #eye</a:t>
            </a:r>
          </a:p>
          <a:p>
            <a:pPr>
              <a:buNone/>
            </a:pPr>
            <a:r>
              <a:rPr lang="en-US" altLang="ko-KR" dirty="0" err="1" smtClean="0"/>
              <a:t>margin.table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, 3) #</a:t>
            </a:r>
            <a:r>
              <a:rPr lang="ko-KR" altLang="en-US" dirty="0" smtClean="0"/>
              <a:t>성별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err="1" smtClean="0"/>
              <a:t>Hair_Freq</a:t>
            </a:r>
            <a:r>
              <a:rPr lang="en-US" altLang="ko-KR" dirty="0" smtClean="0"/>
              <a:t> &lt;- c(</a:t>
            </a:r>
            <a:r>
              <a:rPr lang="en-US" altLang="ko-KR" dirty="0" err="1" smtClean="0"/>
              <a:t>margin.table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HairEyeColor</a:t>
            </a:r>
            <a:r>
              <a:rPr lang="en-US" altLang="ko-KR" dirty="0" smtClean="0"/>
              <a:t>, 1))</a:t>
            </a:r>
          </a:p>
          <a:p>
            <a:pPr>
              <a:buNone/>
            </a:pPr>
            <a:r>
              <a:rPr lang="en-US" altLang="ko-KR" dirty="0" err="1" smtClean="0"/>
              <a:t>Hair_Freq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Black Brown   Red Blond </a:t>
            </a:r>
          </a:p>
          <a:p>
            <a:pPr>
              <a:buNone/>
            </a:pPr>
            <a:r>
              <a:rPr lang="en-US" altLang="ko-KR" dirty="0" smtClean="0"/>
              <a:t>  108   286    71   127 </a:t>
            </a:r>
          </a:p>
          <a:p>
            <a:pPr>
              <a:buNone/>
            </a:pPr>
            <a:r>
              <a:rPr lang="en-US" altLang="ko-KR" dirty="0" err="1" smtClean="0"/>
              <a:t>Hair_Prob</a:t>
            </a:r>
            <a:r>
              <a:rPr lang="en-US" altLang="ko-KR" dirty="0" smtClean="0"/>
              <a:t> &lt;- c(0.2, 0.5, 0.1, 0.2) #</a:t>
            </a:r>
            <a:r>
              <a:rPr lang="ko-KR" altLang="en-US" dirty="0" smtClean="0"/>
              <a:t>이 비율과 맞는지 테스트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chisq.test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Hair_Freq</a:t>
            </a:r>
            <a:r>
              <a:rPr lang="en-US" altLang="ko-KR" dirty="0" smtClean="0"/>
              <a:t>, p=</a:t>
            </a:r>
            <a:r>
              <a:rPr lang="en-US" altLang="ko-KR" dirty="0" err="1" smtClean="0"/>
              <a:t>Hair_Prob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결론 </a:t>
            </a:r>
            <a:r>
              <a:rPr lang="en-US" altLang="ko-KR" dirty="0" smtClean="0"/>
              <a:t>: p-value = 0.2379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보다 크므로 귀무가설 채택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Black 20%, Brown 50%, Red 10%, Blond 20% </a:t>
            </a:r>
            <a:r>
              <a:rPr lang="ko-KR" altLang="en-US" dirty="0" smtClean="0"/>
              <a:t>가 맞다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모집단과 표본의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모집단</a:t>
            </a:r>
            <a:r>
              <a:rPr lang="en-US" altLang="ko-KR" b="0" dirty="0"/>
              <a:t>(population</a:t>
            </a:r>
            <a:r>
              <a:rPr lang="en-US" altLang="ko-KR" b="0" dirty="0" smtClean="0"/>
              <a:t>)- </a:t>
            </a:r>
            <a:r>
              <a:rPr lang="ko-KR" altLang="en-US" b="0" dirty="0" smtClean="0"/>
              <a:t>실제 존재하는 데이터 집단</a:t>
            </a:r>
            <a:r>
              <a:rPr lang="en-US" altLang="ko-KR" b="0" dirty="0" smtClean="0"/>
              <a:t>, </a:t>
            </a:r>
          </a:p>
          <a:p>
            <a:pPr lvl="1"/>
            <a:r>
              <a:rPr lang="ko-KR" altLang="en-US" b="0" dirty="0" smtClean="0"/>
              <a:t>예</a:t>
            </a:r>
            <a:r>
              <a:rPr lang="en-US" altLang="ko-KR" b="0" dirty="0" smtClean="0"/>
              <a:t>)</a:t>
            </a:r>
            <a:r>
              <a:rPr lang="ko-KR" altLang="en-US" b="0" dirty="0" smtClean="0"/>
              <a:t>대통령 선거에 참여하는 유권자 전체 집단  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r>
              <a:rPr lang="ko-KR" altLang="en-US" b="0" dirty="0" smtClean="0"/>
              <a:t>표본 </a:t>
            </a:r>
            <a:r>
              <a:rPr lang="en-US" altLang="ko-KR" b="0" dirty="0" smtClean="0"/>
              <a:t>– </a:t>
            </a:r>
            <a:r>
              <a:rPr lang="ko-KR" altLang="en-US" b="0" dirty="0" smtClean="0"/>
              <a:t>모집단에서 특정한 조건으로 뽑은 샘플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예</a:t>
            </a:r>
            <a:r>
              <a:rPr lang="en-US" altLang="ko-KR" b="0" dirty="0" smtClean="0"/>
              <a:t>) </a:t>
            </a:r>
            <a:r>
              <a:rPr lang="ko-KR" altLang="en-US" b="0" dirty="0" err="1" smtClean="0"/>
              <a:t>여론조사시</a:t>
            </a:r>
            <a:r>
              <a:rPr lang="ko-KR" altLang="en-US" b="0" dirty="0" smtClean="0"/>
              <a:t> 지역별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직업별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세대별 </a:t>
            </a:r>
            <a:r>
              <a:rPr lang="ko-KR" altLang="en-US" b="0" dirty="0" err="1" smtClean="0"/>
              <a:t>몇개의</a:t>
            </a:r>
            <a:r>
              <a:rPr lang="ko-KR" altLang="en-US" b="0" dirty="0" smtClean="0"/>
              <a:t> 샘플만 뽑아서 여론 조사를 하여 선거 결과를 예측한다 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r>
              <a:rPr lang="ko-KR" altLang="en-US" b="0" dirty="0"/>
              <a:t>전국의 대학생 수가 </a:t>
            </a:r>
            <a:r>
              <a:rPr lang="en-US" altLang="ko-KR" b="0" dirty="0"/>
              <a:t>350</a:t>
            </a:r>
            <a:r>
              <a:rPr lang="ko-KR" altLang="en-US" b="0" dirty="0"/>
              <a:t>만 명 정도라고 할 때</a:t>
            </a:r>
            <a:r>
              <a:rPr lang="en-US" altLang="ko-KR" b="0" dirty="0"/>
              <a:t>, </a:t>
            </a:r>
            <a:r>
              <a:rPr lang="ko-KR" altLang="en-US" b="0" dirty="0"/>
              <a:t>전국 대학생들의 학업만족도를 조사한다고 하자</a:t>
            </a:r>
            <a:r>
              <a:rPr lang="en-US" altLang="ko-KR" b="0" dirty="0"/>
              <a:t>. </a:t>
            </a:r>
            <a:r>
              <a:rPr lang="ko-KR" altLang="en-US" b="0" dirty="0"/>
              <a:t>그런데 </a:t>
            </a:r>
            <a:r>
              <a:rPr lang="en-US" altLang="ko-KR" b="0" dirty="0"/>
              <a:t>350</a:t>
            </a:r>
            <a:r>
              <a:rPr lang="ko-KR" altLang="en-US" b="0" dirty="0"/>
              <a:t>만 명을 다 조사하는 게 가능할까</a:t>
            </a:r>
            <a:r>
              <a:rPr lang="en-US" altLang="ko-KR" b="0" dirty="0"/>
              <a:t>? 350</a:t>
            </a:r>
            <a:r>
              <a:rPr lang="ko-KR" altLang="en-US" b="0" dirty="0"/>
              <a:t>만 명을 다 조사하기에는 시간과 비용이 너무 많이 든다</a:t>
            </a:r>
            <a:r>
              <a:rPr lang="en-US" altLang="ko-KR" b="0" dirty="0"/>
              <a:t>. </a:t>
            </a:r>
            <a:r>
              <a:rPr lang="ko-KR" altLang="en-US" b="0" dirty="0"/>
              <a:t>그래서 </a:t>
            </a:r>
            <a:r>
              <a:rPr lang="ko-KR" altLang="en-US" b="0" dirty="0" smtClean="0"/>
              <a:t>현실에서는</a:t>
            </a:r>
            <a:r>
              <a:rPr lang="ko-KR" altLang="en-US" b="0" dirty="0"/>
              <a:t> </a:t>
            </a:r>
            <a:r>
              <a:rPr lang="ko-KR" altLang="en-US" dirty="0"/>
              <a:t>일부 몇 명만 뽑아서</a:t>
            </a:r>
            <a:r>
              <a:rPr lang="ko-KR" altLang="en-US" b="0" dirty="0"/>
              <a:t> 조사를 한다</a:t>
            </a:r>
            <a:r>
              <a:rPr lang="en-US" altLang="ko-KR" b="0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적합성 검정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MASS </a:t>
            </a:r>
            <a:r>
              <a:rPr lang="ko-KR" altLang="en-US" dirty="0" smtClean="0"/>
              <a:t>패키지에 내장된 </a:t>
            </a:r>
            <a:r>
              <a:rPr lang="en-US" altLang="ko-KR" dirty="0" smtClean="0"/>
              <a:t>Cars93 Data Frame </a:t>
            </a:r>
            <a:r>
              <a:rPr lang="ko-KR" altLang="en-US" dirty="0" smtClean="0"/>
              <a:t>을 이용하며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자동차종</a:t>
            </a:r>
            <a:r>
              <a:rPr lang="en-US" altLang="ko-KR" dirty="0" smtClean="0"/>
              <a:t>(Type)</a:t>
            </a:r>
            <a:r>
              <a:rPr lang="ko-KR" altLang="en-US" dirty="0" smtClean="0"/>
              <a:t>의 이론상 분포 </a:t>
            </a:r>
            <a:r>
              <a:rPr lang="en-US" altLang="ko-KR" dirty="0" smtClean="0"/>
              <a:t>Compact 20%,  Large 10%, Midsize 20%, Small 20%, Sporty  20%, Van 10% </a:t>
            </a:r>
            <a:r>
              <a:rPr lang="ko-KR" altLang="en-US" dirty="0" smtClean="0"/>
              <a:t>에 대해서 유의수준 </a:t>
            </a:r>
            <a:r>
              <a:rPr lang="en-US" altLang="ko-KR" dirty="0" smtClean="0"/>
              <a:t>α 0.05</a:t>
            </a:r>
            <a:r>
              <a:rPr lang="ko-KR" altLang="en-US" dirty="0" smtClean="0"/>
              <a:t>로 검정해봅시다 </a:t>
            </a:r>
            <a:br>
              <a:rPr lang="ko-KR" altLang="en-US" dirty="0" smtClean="0"/>
            </a:b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data(Cars93, package="MASS")</a:t>
            </a:r>
          </a:p>
          <a:p>
            <a:pPr>
              <a:buNone/>
            </a:pPr>
            <a:r>
              <a:rPr lang="en-US" altLang="ko-KR" dirty="0" smtClean="0"/>
              <a:t>head(Cars93)</a:t>
            </a:r>
          </a:p>
          <a:p>
            <a:pPr>
              <a:buNone/>
            </a:pPr>
            <a:r>
              <a:rPr lang="en-US" altLang="ko-KR" dirty="0" err="1" smtClean="0"/>
              <a:t>str</a:t>
            </a:r>
            <a:r>
              <a:rPr lang="en-US" altLang="ko-KR" dirty="0" smtClean="0"/>
              <a:t>(Cars93)</a:t>
            </a:r>
            <a:endParaRPr lang="ko-KR" alt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&gt; data(Cars93, package="MASS")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Car_Type</a:t>
            </a:r>
            <a:r>
              <a:rPr lang="en-US" altLang="ko-KR" dirty="0" smtClean="0"/>
              <a:t> &lt;- table(Cars93$Type)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Car_Type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Compact   Large Midsize   Small  Sporty     Van </a:t>
            </a:r>
          </a:p>
          <a:p>
            <a:pPr>
              <a:buNone/>
            </a:pPr>
            <a:r>
              <a:rPr lang="en-US" altLang="ko-KR" dirty="0" smtClean="0"/>
              <a:t>     16      11      22      21      14       9 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Car_Type_Prob</a:t>
            </a:r>
            <a:r>
              <a:rPr lang="en-US" altLang="ko-KR" dirty="0" smtClean="0"/>
              <a:t> &lt;- c(0.2, 0.1, 0.2, 0.2, 0.2, 0.1)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chisq.test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Car_Type</a:t>
            </a:r>
            <a:r>
              <a:rPr lang="en-US" altLang="ko-KR" dirty="0" smtClean="0"/>
              <a:t>, p=</a:t>
            </a:r>
            <a:r>
              <a:rPr lang="en-US" altLang="ko-KR" dirty="0" err="1" smtClean="0"/>
              <a:t>Car_Type_Prob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        Chi-squared test for given probabilities</a:t>
            </a:r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Car_Type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X-squared = 2.7527,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5, p-value = 0.738</a:t>
            </a:r>
          </a:p>
          <a:p>
            <a:pPr>
              <a:buNone/>
            </a:pPr>
            <a:r>
              <a:rPr lang="ko-KR" altLang="en-US" dirty="0" smtClean="0"/>
              <a:t>결론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귀무가설</a:t>
            </a:r>
            <a:r>
              <a:rPr lang="ko-KR" altLang="en-US" dirty="0" smtClean="0"/>
              <a:t>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맞다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smtClean="0"/>
              <a:t>(</a:t>
            </a:r>
            <a:r>
              <a:rPr lang="ko-KR" altLang="en-US" b="0" dirty="0" smtClean="0"/>
              <a:t>문제</a:t>
            </a:r>
            <a:r>
              <a:rPr lang="en-US" altLang="ko-KR" b="0" dirty="0" smtClean="0"/>
              <a:t>) </a:t>
            </a:r>
            <a:r>
              <a:rPr lang="ko-KR" altLang="en-US" b="0" dirty="0" smtClean="0"/>
              <a:t>초등학교 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학년 남학생 </a:t>
            </a:r>
            <a:r>
              <a:rPr lang="en-US" altLang="ko-KR" b="0" dirty="0" smtClean="0"/>
              <a:t>100</a:t>
            </a:r>
            <a:r>
              <a:rPr lang="ko-KR" altLang="en-US" b="0" dirty="0" smtClean="0"/>
              <a:t>명과 여학생 </a:t>
            </a:r>
            <a:r>
              <a:rPr lang="en-US" altLang="ko-KR" b="0" dirty="0" smtClean="0"/>
              <a:t>200</a:t>
            </a:r>
            <a:r>
              <a:rPr lang="ko-KR" altLang="en-US" b="0" dirty="0" smtClean="0"/>
              <a:t>명을 무작위로 추출하여 </a:t>
            </a:r>
            <a:r>
              <a:rPr lang="en-US" altLang="ko-KR" b="0" dirty="0" smtClean="0"/>
              <a:t>TV </a:t>
            </a:r>
            <a:r>
              <a:rPr lang="ko-KR" altLang="en-US" b="0" dirty="0" smtClean="0"/>
              <a:t>프로그램 선호도를 조사하였다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유의수준 </a:t>
            </a:r>
            <a:r>
              <a:rPr lang="en-US" altLang="ko-KR" b="0" dirty="0" smtClean="0"/>
              <a:t>α 0.05 </a:t>
            </a:r>
            <a:r>
              <a:rPr lang="ko-KR" altLang="en-US" b="0" dirty="0" smtClean="0"/>
              <a:t>에서 남학생의 </a:t>
            </a:r>
            <a:r>
              <a:rPr lang="en-US" altLang="ko-KR" b="0" dirty="0" smtClean="0"/>
              <a:t>TV </a:t>
            </a:r>
            <a:r>
              <a:rPr lang="ko-KR" altLang="en-US" b="0" dirty="0" smtClean="0"/>
              <a:t>프로그램 선호도와 여학생의 </a:t>
            </a:r>
            <a:r>
              <a:rPr lang="en-US" altLang="ko-KR" b="0" dirty="0" smtClean="0"/>
              <a:t>TV</a:t>
            </a:r>
            <a:r>
              <a:rPr lang="ko-KR" altLang="en-US" b="0" dirty="0" smtClean="0"/>
              <a:t>프로그램 선호도가 동일한지 검정하여라</a:t>
            </a:r>
            <a:r>
              <a:rPr lang="en-US" altLang="ko-KR" b="0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3068960"/>
            <a:ext cx="6458852" cy="2481333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ko-KR" dirty="0" smtClean="0"/>
              <a:t>row_1 &lt;- c(50, 30, 20)</a:t>
            </a:r>
          </a:p>
          <a:p>
            <a:pPr>
              <a:buNone/>
            </a:pPr>
            <a:r>
              <a:rPr lang="en-US" altLang="ko-KR" dirty="0" smtClean="0"/>
              <a:t>row_2 &lt;- c(50, 80, 70)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(row_1, row_2)</a:t>
            </a:r>
          </a:p>
          <a:p>
            <a:pPr>
              <a:buNone/>
            </a:pPr>
            <a:r>
              <a:rPr lang="en-US" altLang="ko-KR" dirty="0" err="1" smtClean="0"/>
              <a:t>data_matrix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dimnames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&lt;- list("Gender" = c("Boys", "Girls"),  </a:t>
            </a:r>
          </a:p>
          <a:p>
            <a:pPr>
              <a:buNone/>
            </a:pPr>
            <a:r>
              <a:rPr lang="en-US" altLang="ko-KR" dirty="0" smtClean="0"/>
              <a:t>  "</a:t>
            </a:r>
            <a:r>
              <a:rPr lang="en-US" altLang="ko-KR" dirty="0" err="1" smtClean="0"/>
              <a:t>TV_Preferences</a:t>
            </a:r>
            <a:r>
              <a:rPr lang="en-US" altLang="ko-KR" dirty="0" smtClean="0"/>
              <a:t>" = c("</a:t>
            </a:r>
            <a:r>
              <a:rPr lang="en-US" altLang="ko-KR" dirty="0" err="1" smtClean="0"/>
              <a:t>Pororo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JJangGu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RobotCar</a:t>
            </a:r>
            <a:r>
              <a:rPr lang="en-US" altLang="ko-KR" dirty="0" smtClean="0"/>
              <a:t>"))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(data_matrix,1)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))</a:t>
            </a:r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((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), beside=TRUE, legend=TRUE,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=c(0, 120),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="Observed frequencies in sample", </a:t>
            </a:r>
          </a:p>
          <a:p>
            <a:pPr>
              <a:buNone/>
            </a:pPr>
            <a:r>
              <a:rPr lang="en-US" altLang="ko-KR" dirty="0" smtClean="0"/>
              <a:t>         main="TV viewing preferences by gender")</a:t>
            </a:r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ko-KR" dirty="0" smtClean="0"/>
              <a:t>#</a:t>
            </a:r>
            <a:r>
              <a:rPr lang="ko-KR" altLang="en-US" dirty="0" smtClean="0"/>
              <a:t>성별로 보고 싶음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행열을</a:t>
            </a:r>
            <a:r>
              <a:rPr lang="ko-KR" altLang="en-US" dirty="0" smtClean="0"/>
              <a:t> 전환한다 </a:t>
            </a:r>
          </a:p>
          <a:p>
            <a:pPr>
              <a:buNone/>
            </a:pPr>
            <a:r>
              <a:rPr lang="en-US" altLang="ko-KR" dirty="0" smtClean="0"/>
              <a:t>t(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 #</a:t>
            </a:r>
            <a:r>
              <a:rPr lang="ko-KR" altLang="en-US" dirty="0" err="1" smtClean="0"/>
              <a:t>행열</a:t>
            </a:r>
            <a:r>
              <a:rPr lang="ko-KR" altLang="en-US" dirty="0" smtClean="0"/>
              <a:t> 전환 </a:t>
            </a:r>
          </a:p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=c(1,1))</a:t>
            </a:r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(t(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), beside=TRUE, legend=TRUE,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=c(0, 120), </a:t>
            </a:r>
          </a:p>
          <a:p>
            <a:pPr>
              <a:buNone/>
            </a:pPr>
            <a:r>
              <a:rPr lang="en-US" altLang="ko-KR" dirty="0" smtClean="0"/>
              <a:t>        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="Observed frequencies in sample", </a:t>
            </a:r>
          </a:p>
          <a:p>
            <a:pPr>
              <a:buNone/>
            </a:pPr>
            <a:r>
              <a:rPr lang="en-US" altLang="ko-KR" dirty="0" smtClean="0"/>
              <a:t>         main="TV viewing preferences by gender")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chisq.test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data_matrix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Pearson's Chi-squared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data_matrix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X-squared = 19.318,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2, p-value = 6.384e-05</a:t>
            </a:r>
          </a:p>
          <a:p>
            <a:pPr>
              <a:buNone/>
            </a:pPr>
            <a:r>
              <a:rPr lang="ko-KR" altLang="en-US" dirty="0" smtClean="0"/>
              <a:t>대립가설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여자와 남자가 선호하는 </a:t>
            </a:r>
            <a:r>
              <a:rPr lang="en-US" altLang="ko-KR" dirty="0" smtClean="0"/>
              <a:t>TV</a:t>
            </a:r>
            <a:r>
              <a:rPr lang="ko-KR" altLang="en-US" dirty="0" smtClean="0"/>
              <a:t>프로그램은 </a:t>
            </a:r>
            <a:r>
              <a:rPr lang="ko-KR" altLang="en-US" dirty="0" smtClean="0"/>
              <a:t>다르다 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</a:t>
            </a:r>
            <a:endParaRPr lang="ko-KR" altLang="en-US" dirty="0"/>
          </a:p>
        </p:txBody>
      </p:sp>
      <p:pic>
        <p:nvPicPr>
          <p:cNvPr id="4" name="내용 개체 틀 3" descr="캡처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78151" y="1341438"/>
            <a:ext cx="5587698" cy="478472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갤럭시와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아이폰</a:t>
            </a:r>
            <a:r>
              <a:rPr lang="ko-KR" altLang="en-US" dirty="0" smtClean="0"/>
              <a:t> 의 선호도가 다음과 </a:t>
            </a:r>
            <a:r>
              <a:rPr lang="ko-KR" altLang="en-US" dirty="0" err="1" smtClean="0"/>
              <a:t>같을때</a:t>
            </a:r>
            <a:r>
              <a:rPr lang="ko-KR" altLang="en-US" dirty="0" smtClean="0"/>
              <a:t> 남자와 여자간의 선호도의 차이가 있을까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선호도란 좋다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싫다의</a:t>
            </a:r>
            <a:r>
              <a:rPr lang="ko-KR" altLang="en-US" dirty="0" smtClean="0"/>
              <a:t> 범주형 데이터이므로 빈도수로 표현해야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검정을 해야 한다 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780928"/>
            <a:ext cx="5010850" cy="223729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smtClean="0"/>
              <a:t>MASS::survey </a:t>
            </a:r>
            <a:r>
              <a:rPr lang="ko-KR" altLang="en-US" b="0" dirty="0" smtClean="0"/>
              <a:t>데이터를 사용해 글씨를 왼손으로 쓰는 사람과 오른손으로 쓰는 사람의 비율이 </a:t>
            </a:r>
            <a:r>
              <a:rPr lang="en-US" altLang="ko-KR" b="0" dirty="0" smtClean="0"/>
              <a:t>30% : 70%</a:t>
            </a:r>
            <a:r>
              <a:rPr lang="ko-KR" altLang="en-US" b="0" dirty="0" smtClean="0"/>
              <a:t>인지 여부를 분석해보자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힌트</a:t>
            </a:r>
            <a:r>
              <a:rPr lang="en-US" altLang="ko-KR" b="0" dirty="0" smtClean="0"/>
              <a:t>)</a:t>
            </a:r>
          </a:p>
          <a:p>
            <a:pPr lvl="1">
              <a:buNone/>
            </a:pPr>
            <a:r>
              <a:rPr lang="en-US" altLang="ko-KR" dirty="0" smtClean="0"/>
              <a:t>data(Cars93, package="MASS")</a:t>
            </a:r>
          </a:p>
          <a:p>
            <a:pPr lvl="1">
              <a:buNone/>
            </a:pPr>
            <a:r>
              <a:rPr lang="en-US" altLang="ko-KR" b="0" dirty="0" smtClean="0"/>
              <a:t>head(survey)</a:t>
            </a:r>
          </a:p>
          <a:p>
            <a:pPr lvl="1">
              <a:buNone/>
            </a:pPr>
            <a:endParaRPr lang="en-US" altLang="ko-KR" b="0" dirty="0" smtClean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피셔검정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표본수가 적거나 </a:t>
            </a:r>
            <a:r>
              <a:rPr lang="ko-KR" altLang="en-US" dirty="0" err="1" smtClean="0"/>
              <a:t>분할표가</a:t>
            </a:r>
            <a:r>
              <a:rPr lang="ko-KR" altLang="en-US" dirty="0" smtClean="0"/>
              <a:t> 치우치게 분포된 경우에는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검정보다 피셔 검정이 더 </a:t>
            </a:r>
            <a:r>
              <a:rPr lang="ko-KR" altLang="en-US" dirty="0" err="1" smtClean="0"/>
              <a:t>적당한다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관련이 있는지를 검정한다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fisher.test</a:t>
            </a:r>
            <a:r>
              <a:rPr lang="en-US" altLang="ko-KR" dirty="0" smtClean="0"/>
              <a:t>(toy)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Fisher's Exact Test for Count Data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toy</a:t>
            </a:r>
          </a:p>
          <a:p>
            <a:pPr>
              <a:buNone/>
            </a:pPr>
            <a:r>
              <a:rPr lang="en-US" altLang="ko-KR" dirty="0" smtClean="0"/>
              <a:t>p-value = 0.5165</a:t>
            </a:r>
          </a:p>
          <a:p>
            <a:pPr>
              <a:buNone/>
            </a:pPr>
            <a:r>
              <a:rPr lang="en-US" altLang="ko-KR" dirty="0" smtClean="0"/>
              <a:t>alternative hypothesis: </a:t>
            </a:r>
            <a:r>
              <a:rPr lang="en-US" altLang="ko-KR" dirty="0" err="1" smtClean="0"/>
              <a:t>two.sided</a:t>
            </a:r>
            <a:r>
              <a:rPr lang="en-US" altLang="ko-KR" dirty="0" smtClean="0"/>
              <a:t>  </a:t>
            </a:r>
            <a:r>
              <a:rPr lang="ko-KR" altLang="en-US" dirty="0" smtClean="0"/>
              <a:t>양측검증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err="1" smtClean="0"/>
              <a:t>귀무가설</a:t>
            </a:r>
            <a:r>
              <a:rPr lang="ko-KR" altLang="en-US" dirty="0" smtClean="0"/>
              <a:t> 채택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 없음 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콜모고로프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스미노프</a:t>
            </a:r>
            <a:r>
              <a:rPr lang="ko-KR" altLang="en-US" dirty="0" smtClean="0"/>
              <a:t> 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주어진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데이터가 같은 분포를 하는지를 검정한다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개의 데이터가 </a:t>
            </a:r>
            <a:r>
              <a:rPr lang="ko-KR" altLang="en-US" dirty="0" err="1" smtClean="0"/>
              <a:t>같은분포를</a:t>
            </a:r>
            <a:r>
              <a:rPr lang="ko-KR" altLang="en-US" dirty="0" smtClean="0"/>
              <a:t> 하지 않으면 </a:t>
            </a:r>
            <a:r>
              <a:rPr lang="en-US" altLang="ko-KR" dirty="0" smtClean="0"/>
              <a:t>T-test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ANOVA </a:t>
            </a:r>
            <a:r>
              <a:rPr lang="ko-KR" altLang="en-US" dirty="0" smtClean="0"/>
              <a:t>와 같은 통계 기법을 적용하지 못한다 </a:t>
            </a:r>
            <a:endParaRPr lang="en-US" altLang="ko-KR" dirty="0" smtClean="0"/>
          </a:p>
          <a:p>
            <a:r>
              <a:rPr lang="ko-KR" altLang="en-US" dirty="0" smtClean="0"/>
              <a:t>분포가 같은지 여부를 검정한다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같지않다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같다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x &lt;- </a:t>
            </a:r>
            <a:r>
              <a:rPr lang="en-US" altLang="ko-KR" dirty="0" err="1" smtClean="0"/>
              <a:t>rnorm</a:t>
            </a:r>
            <a:r>
              <a:rPr lang="en-US" altLang="ko-KR" dirty="0" smtClean="0"/>
              <a:t>(50)</a:t>
            </a:r>
          </a:p>
          <a:p>
            <a:pPr>
              <a:buNone/>
            </a:pPr>
            <a:r>
              <a:rPr lang="en-US" altLang="ko-KR" dirty="0" smtClean="0"/>
              <a:t>&gt; y &lt;- </a:t>
            </a:r>
            <a:r>
              <a:rPr lang="en-US" altLang="ko-KR" dirty="0" err="1" smtClean="0"/>
              <a:t>runif</a:t>
            </a:r>
            <a:r>
              <a:rPr lang="en-US" altLang="ko-KR" dirty="0" smtClean="0"/>
              <a:t>(30)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ks.test</a:t>
            </a:r>
            <a:r>
              <a:rPr lang="en-US" altLang="ko-KR" dirty="0" smtClean="0"/>
              <a:t>(x, y)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Two-sample </a:t>
            </a:r>
            <a:r>
              <a:rPr lang="en-US" altLang="ko-KR" dirty="0" err="1" smtClean="0"/>
              <a:t>Kolmogorov</a:t>
            </a:r>
            <a:r>
              <a:rPr lang="en-US" altLang="ko-KR" dirty="0" smtClean="0"/>
              <a:t>-Smirnov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x and y</a:t>
            </a:r>
          </a:p>
          <a:p>
            <a:pPr>
              <a:buNone/>
            </a:pPr>
            <a:r>
              <a:rPr lang="en-US" altLang="ko-KR" dirty="0" smtClean="0"/>
              <a:t>D = 0.54, p-value = 1.598e-05 = 0.00001598 </a:t>
            </a:r>
          </a:p>
          <a:p>
            <a:pPr>
              <a:buNone/>
            </a:pPr>
            <a:r>
              <a:rPr lang="en-US" altLang="ko-KR" dirty="0" smtClean="0"/>
              <a:t>alternative hypothesis: two-sided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대립가설 채택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같다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모집단과 표본의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표본은 모집단에서 일부만 뽑아서 조사하는 것이기 때문에</a:t>
            </a:r>
            <a:r>
              <a:rPr lang="en-US" altLang="ko-KR" b="0" dirty="0"/>
              <a:t>, </a:t>
            </a:r>
            <a:r>
              <a:rPr lang="ko-KR" altLang="en-US" b="0" dirty="0"/>
              <a:t>샘플로 뽑는 표본의 양</a:t>
            </a:r>
            <a:r>
              <a:rPr lang="en-US" altLang="ko-KR" b="0" dirty="0"/>
              <a:t>(n)</a:t>
            </a:r>
            <a:r>
              <a:rPr lang="ko-KR" altLang="en-US" b="0" dirty="0"/>
              <a:t>이 많으면 많을수록</a:t>
            </a:r>
            <a:r>
              <a:rPr lang="en-US" altLang="ko-KR" b="0" dirty="0"/>
              <a:t>, </a:t>
            </a:r>
            <a:r>
              <a:rPr lang="ko-KR" altLang="en-US" b="0" dirty="0"/>
              <a:t>데이터의 </a:t>
            </a:r>
            <a:r>
              <a:rPr lang="ko-KR" altLang="en-US" dirty="0"/>
              <a:t>신뢰도는 올라간다</a:t>
            </a:r>
            <a:r>
              <a:rPr lang="en-US" altLang="ko-KR" dirty="0"/>
              <a:t>.</a:t>
            </a:r>
            <a:r>
              <a:rPr lang="ko-KR" altLang="en-US" b="0" dirty="0"/>
              <a:t> 그리고 모집단의 통계수치를 </a:t>
            </a:r>
            <a:r>
              <a:rPr lang="ko-KR" altLang="en-US" b="0" dirty="0" err="1"/>
              <a:t>모수라고</a:t>
            </a:r>
            <a:r>
              <a:rPr lang="ko-KR" altLang="en-US" b="0" dirty="0"/>
              <a:t> 하고</a:t>
            </a:r>
            <a:r>
              <a:rPr lang="en-US" altLang="ko-KR" b="0" dirty="0"/>
              <a:t>, </a:t>
            </a:r>
            <a:r>
              <a:rPr lang="ko-KR" altLang="en-US" b="0" dirty="0"/>
              <a:t>표본의 통계수치를 통계량이라고 한다</a:t>
            </a:r>
            <a:r>
              <a:rPr lang="en-US" altLang="ko-KR" b="0" dirty="0"/>
              <a:t>.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그림 3" descr="모집단과 표본의 관계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2924944"/>
            <a:ext cx="3168352" cy="2790374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사피로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윌크</a:t>
            </a:r>
            <a:r>
              <a:rPr lang="ko-KR" altLang="en-US" dirty="0" smtClean="0"/>
              <a:t> 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정규분포 인지 여부를 판단한다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shapiro.test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rnorm</a:t>
            </a:r>
            <a:r>
              <a:rPr lang="en-US" altLang="ko-KR" dirty="0" smtClean="0"/>
              <a:t>(100, mean=5, </a:t>
            </a:r>
            <a:r>
              <a:rPr lang="en-US" altLang="ko-KR" dirty="0" err="1" smtClean="0"/>
              <a:t>sd</a:t>
            </a:r>
            <a:r>
              <a:rPr lang="en-US" altLang="ko-KR" dirty="0" smtClean="0"/>
              <a:t>=3))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Shapiro-</a:t>
            </a:r>
            <a:r>
              <a:rPr lang="en-US" altLang="ko-KR" dirty="0" err="1" smtClean="0"/>
              <a:t>Wilk</a:t>
            </a:r>
            <a:r>
              <a:rPr lang="en-US" altLang="ko-KR" dirty="0" smtClean="0"/>
              <a:t> normality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rnorm</a:t>
            </a:r>
            <a:r>
              <a:rPr lang="en-US" altLang="ko-KR" dirty="0" smtClean="0"/>
              <a:t>(100, mean = 5, </a:t>
            </a:r>
            <a:r>
              <a:rPr lang="en-US" altLang="ko-KR" dirty="0" err="1" smtClean="0"/>
              <a:t>sd</a:t>
            </a:r>
            <a:r>
              <a:rPr lang="en-US" altLang="ko-KR" dirty="0" smtClean="0"/>
              <a:t> = 3)</a:t>
            </a:r>
          </a:p>
          <a:p>
            <a:pPr>
              <a:buNone/>
            </a:pPr>
            <a:r>
              <a:rPr lang="en-US" altLang="ko-KR" dirty="0" smtClean="0"/>
              <a:t>W = 0.9895, p-value = 0.6239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</a:t>
            </a:r>
          </a:p>
          <a:p>
            <a:pPr>
              <a:buNone/>
            </a:pPr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정규분포가 아니다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정규분포이다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데이터 분석에 사용되는 중요기법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검정의 방법들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차이검정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개 또는 그 이상의 데이터 차이가 볼 수 있다고 볼 </a:t>
            </a:r>
            <a:r>
              <a:rPr lang="ko-KR" altLang="en-US" dirty="0" err="1" smtClean="0"/>
              <a:t>슈</a:t>
            </a:r>
            <a:r>
              <a:rPr lang="ko-KR" altLang="en-US" dirty="0" smtClean="0"/>
              <a:t> 있는지를 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T-Test</a:t>
            </a:r>
          </a:p>
          <a:p>
            <a:pPr lvl="1"/>
            <a:r>
              <a:rPr lang="en-US" altLang="ko-KR" dirty="0" smtClean="0"/>
              <a:t>ANOVA</a:t>
            </a:r>
          </a:p>
          <a:p>
            <a:pPr lvl="1"/>
            <a:r>
              <a:rPr lang="ko-KR" altLang="en-US" dirty="0" smtClean="0"/>
              <a:t>부호검정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비율검정 </a:t>
            </a:r>
            <a:endParaRPr lang="en-US" altLang="ko-KR" dirty="0" smtClean="0"/>
          </a:p>
          <a:p>
            <a:r>
              <a:rPr lang="ko-KR" altLang="en-US" dirty="0" smtClean="0"/>
              <a:t>인과관계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상관분석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변수와 변수 사이의 직선 관계를 상관계수를 이용해서 분석하는 통계적 기법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회귀분석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실험이나 조사를 통해 얻은 자료를 이용하여 종속 변수와 독립변수 간의 관계를 모형화 하여 분석하는 통계적 기법 </a:t>
            </a:r>
            <a:endParaRPr lang="en-US" altLang="ko-KR" dirty="0" smtClean="0"/>
          </a:p>
          <a:p>
            <a:r>
              <a:rPr lang="ko-KR" altLang="en-US" dirty="0" smtClean="0"/>
              <a:t>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주성분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정준 상관 분석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자료를 대표하는 인자를 뽑아 내거나 </a:t>
            </a:r>
            <a:r>
              <a:rPr lang="ko-KR" altLang="en-US" dirty="0" err="1" smtClean="0"/>
              <a:t>몇개의</a:t>
            </a:r>
            <a:r>
              <a:rPr lang="ko-KR" altLang="en-US" dirty="0" smtClean="0"/>
              <a:t> 데이터를 대표할 수 있는 새로운 자료를 만들어내는 통계적 기법 </a:t>
            </a:r>
            <a:endParaRPr lang="ko-KR" altLang="en-US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 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</a:t>
            </a:r>
            <a:r>
              <a:rPr lang="ko-KR" altLang="en-US" dirty="0" smtClean="0"/>
              <a:t>분포는 연속확률분포이면서 표본분포로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정규분포와 매우 비슷한 분포다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보통 많은 사회현상이 평균에 데이터가 많이 몰리고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상대적으로 평균에서 멀어질수록 분포가 감소하기에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정규분포 형태를 띠는 경우가 많다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정규분포는 표본의 데이터 수가 많아야 신뢰도가 올라간다</a:t>
            </a:r>
          </a:p>
          <a:p>
            <a:r>
              <a:rPr lang="ko-KR" altLang="en-US" dirty="0" smtClean="0"/>
              <a:t>이 문제를 극복하기 위해 정규분포보다 한 단계 예측범위가 넓은 분포를 사용하게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분포가 바로 </a:t>
            </a:r>
            <a:r>
              <a:rPr lang="en-US" altLang="ko-KR" dirty="0" smtClean="0"/>
              <a:t>t</a:t>
            </a:r>
            <a:r>
              <a:rPr lang="ko-KR" altLang="en-US" dirty="0" smtClean="0"/>
              <a:t>분포</a:t>
            </a:r>
            <a:r>
              <a:rPr lang="en-US" altLang="ko-KR" dirty="0" smtClean="0"/>
              <a:t>(t distribution)</a:t>
            </a:r>
            <a:r>
              <a:rPr lang="ko-KR" altLang="en-US" dirty="0" smtClean="0"/>
              <a:t>다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</a:t>
            </a:r>
            <a:r>
              <a:rPr lang="ko-KR" altLang="en-US" dirty="0" smtClean="0"/>
              <a:t>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 표본의 수가 적어서 </a:t>
            </a:r>
            <a:r>
              <a:rPr lang="en-US" altLang="ko-KR" b="0" dirty="0"/>
              <a:t>30</a:t>
            </a:r>
            <a:r>
              <a:rPr lang="ko-KR" altLang="en-US" b="0" dirty="0"/>
              <a:t>개 미만일 경우 정규분포 대신 </a:t>
            </a:r>
            <a:r>
              <a:rPr lang="ko-KR" altLang="en-US" dirty="0"/>
              <a:t>예측범위가 넓은 </a:t>
            </a:r>
            <a:r>
              <a:rPr lang="en-US" altLang="ko-KR" dirty="0"/>
              <a:t>t</a:t>
            </a:r>
            <a:r>
              <a:rPr lang="ko-KR" altLang="en-US" dirty="0"/>
              <a:t>분포를 </a:t>
            </a:r>
            <a:r>
              <a:rPr lang="ko-KR" altLang="en-US" dirty="0" smtClean="0"/>
              <a:t>대신 </a:t>
            </a:r>
            <a:r>
              <a:rPr lang="ko-KR" altLang="en-US" dirty="0"/>
              <a:t>사용한다</a:t>
            </a:r>
            <a:r>
              <a:rPr lang="en-US" altLang="ko-KR" dirty="0"/>
              <a:t>.</a:t>
            </a:r>
            <a:r>
              <a:rPr lang="ko-KR" altLang="en-US" b="0" dirty="0"/>
              <a:t>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 descr="t분포(티분포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708920"/>
            <a:ext cx="6954221" cy="3105584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T-test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t-test</a:t>
            </a:r>
            <a:r>
              <a:rPr lang="ko-KR" altLang="en-US" dirty="0"/>
              <a:t>는 비교의 대상이 되는 두개의 그룹이 무엇인지에 따라 크게 세가지 유형으로 구분할 수 있습니다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ko-KR" altLang="en-US" dirty="0" smtClean="0"/>
              <a:t>두 집단간의 모평균의 동일성에 대한 검정 이다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모집단 평균을 추론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lvl="1" fontAlgn="base"/>
            <a:r>
              <a:rPr lang="en-US" altLang="ko-KR" dirty="0"/>
              <a:t>A. </a:t>
            </a:r>
            <a:r>
              <a:rPr lang="ko-KR" altLang="en-US" dirty="0"/>
              <a:t>독립 표본 </a:t>
            </a:r>
            <a:r>
              <a:rPr lang="en-US" altLang="ko-KR" dirty="0"/>
              <a:t>t-test: </a:t>
            </a:r>
            <a:r>
              <a:rPr lang="ko-KR" altLang="en-US" dirty="0"/>
              <a:t>서로 다른 </a:t>
            </a:r>
            <a:r>
              <a:rPr lang="ko-KR" altLang="en-US" dirty="0" err="1"/>
              <a:t>두개의</a:t>
            </a:r>
            <a:r>
              <a:rPr lang="ko-KR" altLang="en-US" dirty="0"/>
              <a:t> 그룹 간의 평균 비교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남자와 여자 간 소득의 차이 비교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/>
              <a:t>B. </a:t>
            </a:r>
            <a:r>
              <a:rPr lang="ko-KR" altLang="en-US" dirty="0"/>
              <a:t>대응 표본 </a:t>
            </a:r>
            <a:r>
              <a:rPr lang="en-US" altLang="ko-KR" dirty="0"/>
              <a:t>t-test : </a:t>
            </a:r>
            <a:r>
              <a:rPr lang="ko-KR" altLang="en-US" dirty="0"/>
              <a:t>하나의 집단에 대한 비교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 </a:t>
            </a:r>
            <a:r>
              <a:rPr lang="ko-KR" altLang="en-US" dirty="0"/>
              <a:t>과외를 하기 전과 후의 반 학생들의 성적 변화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/>
              <a:t>C. </a:t>
            </a:r>
            <a:r>
              <a:rPr lang="ko-KR" altLang="en-US" dirty="0"/>
              <a:t>단일 표본 </a:t>
            </a:r>
            <a:r>
              <a:rPr lang="en-US" altLang="ko-KR" dirty="0"/>
              <a:t>t-test : </a:t>
            </a:r>
            <a:r>
              <a:rPr lang="ko-KR" altLang="en-US" dirty="0"/>
              <a:t>특정 집단의 평균이 어떤 숫자와 같은지 다른지를 비교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단일 표본 </a:t>
            </a:r>
            <a:r>
              <a:rPr lang="en-US" altLang="ko-KR" b="0" dirty="0"/>
              <a:t>t-test</a:t>
            </a:r>
            <a:r>
              <a:rPr lang="ko-KR" altLang="en-US" b="0" dirty="0"/>
              <a:t>는 하나의 집단의 평균이 특정 기준보다 유의미하게 다른지 혹은 큰지</a:t>
            </a:r>
            <a:r>
              <a:rPr lang="en-US" altLang="ko-KR" b="0" dirty="0"/>
              <a:t>/</a:t>
            </a:r>
            <a:r>
              <a:rPr lang="ko-KR" altLang="en-US" b="0" dirty="0"/>
              <a:t>작은지를 알아보는 분석 방법입니다</a:t>
            </a:r>
            <a:r>
              <a:rPr lang="en-US" altLang="ko-KR" b="0" dirty="0" smtClean="0"/>
              <a:t>.</a:t>
            </a:r>
          </a:p>
          <a:p>
            <a:pPr fontAlgn="base"/>
            <a:r>
              <a:rPr lang="ko-KR" altLang="en-US" dirty="0"/>
              <a:t>문법</a:t>
            </a:r>
            <a:r>
              <a:rPr lang="en-US" altLang="ko-KR" dirty="0"/>
              <a:t>: </a:t>
            </a:r>
            <a:r>
              <a:rPr lang="en-US" altLang="ko-KR" dirty="0" err="1"/>
              <a:t>t.test</a:t>
            </a:r>
            <a:r>
              <a:rPr lang="en-US" altLang="ko-KR" dirty="0"/>
              <a:t>(</a:t>
            </a:r>
            <a:r>
              <a:rPr lang="ko-KR" altLang="en-US" dirty="0"/>
              <a:t>관측치</a:t>
            </a:r>
            <a:r>
              <a:rPr lang="en-US" altLang="ko-KR" dirty="0"/>
              <a:t>, alternative = </a:t>
            </a:r>
            <a:r>
              <a:rPr lang="ko-KR" altLang="en-US" dirty="0"/>
              <a:t>판별 방향</a:t>
            </a:r>
            <a:r>
              <a:rPr lang="en-US" altLang="ko-KR" dirty="0"/>
              <a:t>, mu=</a:t>
            </a:r>
            <a:r>
              <a:rPr lang="ko-KR" altLang="en-US" dirty="0"/>
              <a:t>특정기준</a:t>
            </a:r>
            <a:r>
              <a:rPr lang="en-US" altLang="ko-KR" dirty="0"/>
              <a:t>, </a:t>
            </a:r>
            <a:r>
              <a:rPr lang="en-US" altLang="ko-KR" dirty="0" err="1"/>
              <a:t>conf.level</a:t>
            </a:r>
            <a:r>
              <a:rPr lang="en-US" altLang="ko-KR" dirty="0"/>
              <a:t> = </a:t>
            </a:r>
            <a:r>
              <a:rPr lang="ko-KR" altLang="en-US" dirty="0"/>
              <a:t>신뢰수준</a:t>
            </a:r>
            <a:r>
              <a:rPr lang="en-US" altLang="ko-KR" dirty="0"/>
              <a:t>)</a:t>
            </a:r>
            <a:endParaRPr lang="ko-KR" altLang="en-US" b="0" dirty="0"/>
          </a:p>
          <a:p>
            <a:pPr fontAlgn="base"/>
            <a:r>
              <a:rPr lang="en-US" altLang="ko-KR" b="0" dirty="0"/>
              <a:t>alternative</a:t>
            </a:r>
            <a:r>
              <a:rPr lang="ko-KR" altLang="en-US" b="0" dirty="0"/>
              <a:t>에는 “</a:t>
            </a:r>
            <a:r>
              <a:rPr lang="en-US" altLang="ko-KR" b="0" dirty="0"/>
              <a:t>greater”, “less”, “</a:t>
            </a:r>
            <a:r>
              <a:rPr lang="en-US" altLang="ko-KR" b="0" dirty="0" err="1"/>
              <a:t>two.sided</a:t>
            </a:r>
            <a:r>
              <a:rPr lang="en-US" altLang="ko-KR" b="0" dirty="0"/>
              <a:t>”</a:t>
            </a:r>
            <a:r>
              <a:rPr lang="ko-KR" altLang="en-US" b="0" dirty="0"/>
              <a:t>가 있습니다</a:t>
            </a:r>
            <a:r>
              <a:rPr lang="en-US" altLang="ko-KR" b="0" dirty="0"/>
              <a:t>. </a:t>
            </a:r>
            <a:r>
              <a:rPr lang="ko-KR" altLang="en-US" b="0" dirty="0"/>
              <a:t>각각 큰지</a:t>
            </a:r>
            <a:r>
              <a:rPr lang="en-US" altLang="ko-KR" b="0" dirty="0"/>
              <a:t>/</a:t>
            </a:r>
            <a:r>
              <a:rPr lang="ko-KR" altLang="en-US" b="0" dirty="0"/>
              <a:t>작은지</a:t>
            </a:r>
            <a:r>
              <a:rPr lang="en-US" altLang="ko-KR" b="0" dirty="0"/>
              <a:t>/</a:t>
            </a:r>
            <a:r>
              <a:rPr lang="ko-KR" altLang="en-US" b="0" dirty="0"/>
              <a:t>같은지를 구분하라는 명령입니다</a:t>
            </a:r>
            <a:r>
              <a:rPr lang="en-US" altLang="ko-KR" b="0" dirty="0"/>
              <a:t>.</a:t>
            </a:r>
          </a:p>
          <a:p>
            <a:pPr>
              <a:buNone/>
            </a:pPr>
            <a:endParaRPr lang="en-US" altLang="ko-KR" b="0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검정의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ko-KR" dirty="0" smtClean="0"/>
              <a:t> </a:t>
            </a:r>
            <a:endParaRPr lang="ko-KR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/>
              <a:t> </a:t>
            </a:r>
            <a:endParaRPr lang="ko-KR" altLang="ko-KR" dirty="0" smtClean="0"/>
          </a:p>
          <a:p>
            <a:r>
              <a:rPr lang="ko-KR" altLang="en-US" dirty="0" err="1" smtClean="0"/>
              <a:t>귀무가설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ko-KR" dirty="0"/>
              <a:t>지난 학기와 이번 학기의 평균은 동일하다</a:t>
            </a:r>
            <a:r>
              <a:rPr lang="en-US" altLang="ko-KR" dirty="0"/>
              <a:t> (</a:t>
            </a:r>
            <a:r>
              <a:rPr lang="ko-KR" altLang="ko-KR" dirty="0"/>
              <a:t>성적 변동이 없다</a:t>
            </a:r>
            <a:r>
              <a:rPr lang="en-US" altLang="ko-KR" dirty="0"/>
              <a:t>)</a:t>
            </a:r>
            <a:endParaRPr lang="ko-KR" altLang="ko-KR" dirty="0" smtClean="0"/>
          </a:p>
          <a:p>
            <a:r>
              <a:rPr lang="ko-KR" altLang="en-US" dirty="0" err="1" smtClean="0"/>
              <a:t>대랍가설</a:t>
            </a:r>
            <a:r>
              <a:rPr lang="en-US" altLang="ko-KR" dirty="0" smtClean="0"/>
              <a:t>: </a:t>
            </a:r>
            <a:r>
              <a:rPr lang="ko-KR" altLang="ko-KR" dirty="0"/>
              <a:t>지난 학기와 이번 학기의 평균은 동일하지 않다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ko-KR" dirty="0"/>
              <a:t>성적 변동이 있다</a:t>
            </a:r>
            <a:r>
              <a:rPr lang="en-US" altLang="ko-KR" dirty="0"/>
              <a:t>)</a:t>
            </a:r>
            <a:endParaRPr lang="ko-KR" altLang="ko-KR" dirty="0" smtClean="0"/>
          </a:p>
          <a:p>
            <a:endParaRPr lang="ko-KR" altLang="ko-KR" dirty="0" smtClean="0"/>
          </a:p>
          <a:p>
            <a:r>
              <a:rPr lang="ko-KR" altLang="ko-KR" dirty="0" smtClean="0"/>
              <a:t>위의 두 가지 가설 중에서 두 가지 변수가 차이가 없다는 것을 </a:t>
            </a:r>
            <a:r>
              <a:rPr lang="ko-KR" altLang="ko-KR" dirty="0" err="1">
                <a:solidFill>
                  <a:srgbClr val="FF0000"/>
                </a:solidFill>
              </a:rPr>
              <a:t>귀무가설</a:t>
            </a:r>
            <a:r>
              <a:rPr lang="en-US" altLang="ko-KR" dirty="0">
                <a:solidFill>
                  <a:srgbClr val="FF0000"/>
                </a:solidFill>
              </a:rPr>
              <a:t>( </a:t>
            </a:r>
            <a:r>
              <a:rPr lang="ko-KR" altLang="ko-KR" dirty="0">
                <a:solidFill>
                  <a:srgbClr val="FF0000"/>
                </a:solidFill>
              </a:rPr>
              <a:t>또는 영</a:t>
            </a:r>
            <a:r>
              <a:rPr lang="en-US" altLang="ko-KR" dirty="0">
                <a:solidFill>
                  <a:srgbClr val="FF0000"/>
                </a:solidFill>
              </a:rPr>
              <a:t>(0)</a:t>
            </a:r>
            <a:r>
              <a:rPr lang="ko-KR" altLang="ko-KR" dirty="0">
                <a:solidFill>
                  <a:srgbClr val="FF0000"/>
                </a:solidFill>
              </a:rPr>
              <a:t>가설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 </a:t>
            </a:r>
            <a:r>
              <a:rPr lang="ko-KR" altLang="ko-KR" dirty="0" smtClean="0"/>
              <a:t>이라고 부르고 그 반대의 가설을 </a:t>
            </a:r>
            <a:r>
              <a:rPr lang="ko-KR" altLang="ko-KR" dirty="0" smtClean="0">
                <a:solidFill>
                  <a:srgbClr val="FF0000"/>
                </a:solidFill>
              </a:rPr>
              <a:t>대립가설</a:t>
            </a:r>
            <a:r>
              <a:rPr lang="ko-KR" altLang="ko-KR" dirty="0" smtClean="0"/>
              <a:t>이라고 </a:t>
            </a:r>
            <a:r>
              <a:rPr lang="ko-KR" altLang="en-US" dirty="0" smtClean="0"/>
              <a:t>표현함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어떤 검증을 한다는 것은 주어진 상황을 분석해서 </a:t>
            </a:r>
            <a:r>
              <a:rPr lang="ko-KR" altLang="ko-KR" dirty="0" err="1" smtClean="0"/>
              <a:t>귀무가설이</a:t>
            </a:r>
            <a:r>
              <a:rPr lang="ko-KR" altLang="ko-KR" dirty="0" smtClean="0"/>
              <a:t> 맞는 지 대립 가설이 맞는지를 확인하는 과정</a:t>
            </a:r>
            <a:r>
              <a:rPr lang="ko-KR" altLang="en-US" dirty="0" smtClean="0"/>
              <a:t>임</a:t>
            </a:r>
            <a:endParaRPr lang="ko-KR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412776"/>
            <a:ext cx="7992888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/>
              <a:t>어떤 학교에서 학생들을 추출하여 전체 학생들의 평균을 추정</a:t>
            </a:r>
            <a:r>
              <a:rPr lang="ko-KR" altLang="en-US" b="1" dirty="0" smtClean="0"/>
              <a:t>할 예정임</a:t>
            </a:r>
            <a:r>
              <a:rPr lang="en-US" altLang="ko-KR" b="1" dirty="0" smtClean="0"/>
              <a:t>.</a:t>
            </a:r>
          </a:p>
          <a:p>
            <a:r>
              <a:rPr lang="ko-KR" altLang="ko-KR" b="1" dirty="0" smtClean="0"/>
              <a:t>학생들을 모두다 조사할 수 없어 총 학생</a:t>
            </a:r>
            <a:r>
              <a:rPr lang="en-US" altLang="ko-KR" b="1" dirty="0" smtClean="0"/>
              <a:t> 100 </a:t>
            </a:r>
            <a:r>
              <a:rPr lang="ko-KR" altLang="ko-KR" b="1" dirty="0" smtClean="0"/>
              <a:t>명 중</a:t>
            </a:r>
            <a:r>
              <a:rPr lang="en-US" altLang="ko-KR" b="1" dirty="0" smtClean="0"/>
              <a:t> 10 </a:t>
            </a:r>
            <a:r>
              <a:rPr lang="ko-KR" altLang="ko-KR" b="1" dirty="0" smtClean="0"/>
              <a:t>명의 평균 값을 선택</a:t>
            </a:r>
            <a:r>
              <a:rPr lang="ko-KR" altLang="en-US" b="1" dirty="0" smtClean="0"/>
              <a:t>함</a:t>
            </a:r>
            <a:r>
              <a:rPr lang="en-US" altLang="ko-KR" b="1" dirty="0" smtClean="0"/>
              <a:t>.</a:t>
            </a:r>
          </a:p>
          <a:p>
            <a:r>
              <a:rPr lang="ko-KR" altLang="ko-KR" b="1" dirty="0" smtClean="0"/>
              <a:t>지난 학기의 평균은</a:t>
            </a:r>
            <a:r>
              <a:rPr lang="en-US" altLang="ko-KR" b="1" dirty="0" smtClean="0"/>
              <a:t> 75 </a:t>
            </a:r>
            <a:r>
              <a:rPr lang="ko-KR" altLang="ko-KR" b="1" dirty="0" smtClean="0"/>
              <a:t>점이기 때문에 평균의 기준 값은</a:t>
            </a:r>
            <a:r>
              <a:rPr lang="en-US" altLang="ko-KR" b="1" dirty="0" smtClean="0"/>
              <a:t> 75</a:t>
            </a:r>
            <a:r>
              <a:rPr lang="ko-KR" altLang="en-US" b="1" dirty="0" smtClean="0"/>
              <a:t>점 </a:t>
            </a:r>
            <a:r>
              <a:rPr lang="ko-KR" altLang="en-US" b="1" dirty="0" err="1" smtClean="0"/>
              <a:t>으로</a:t>
            </a:r>
            <a:r>
              <a:rPr lang="ko-KR" altLang="en-US" b="1" dirty="0" smtClean="0"/>
              <a:t> 결정함</a:t>
            </a:r>
            <a:r>
              <a:rPr lang="en-US" altLang="ko-KR" b="1" dirty="0" smtClean="0"/>
              <a:t>.</a:t>
            </a:r>
            <a:endParaRPr lang="ko-KR" altLang="ko-KR" b="1" dirty="0" smtClean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setwd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("c:/Study")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score1 &lt;- read.csv("</a:t>
            </a:r>
            <a:r>
              <a:rPr kumimoji="1" lang="en-US" altLang="ko-KR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tdata.csv",header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=T)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score1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번호 성적</a:t>
            </a:r>
            <a:endParaRPr kumimoji="1" lang="ko-KR" altLang="en-US" b="0" dirty="0" smtClean="0">
              <a:solidFill>
                <a:schemeClr val="tx1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1     1   77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2     2   85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3     3   63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4     4   69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5     5   82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6     6   78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7     7   73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8     8   87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9     9   65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10   10   92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result &lt;- </a:t>
            </a:r>
            <a:r>
              <a:rPr kumimoji="1" lang="en-US" altLang="ko-KR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t.test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(score1$</a:t>
            </a:r>
            <a:r>
              <a:rPr kumimoji="1" lang="ko-KR" altLang="en-US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,alternative=c("greater"),mu=75)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result</a:t>
            </a:r>
            <a:endParaRPr kumimoji="1" lang="en-US" altLang="ko-KR" dirty="0" smtClean="0">
              <a:solidFill>
                <a:srgbClr val="FF0000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One Sample t-test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data:  score1$</a:t>
            </a:r>
            <a:r>
              <a:rPr kumimoji="1" lang="ko-KR" altLang="en-US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endParaRPr kumimoji="1" lang="ko-KR" altLang="en-US" b="0" dirty="0" smtClean="0">
              <a:solidFill>
                <a:schemeClr val="tx1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 = 0.6895, </a:t>
            </a:r>
            <a:r>
              <a:rPr kumimoji="1" lang="en-US" altLang="ko-KR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df</a:t>
            </a:r>
            <a:r>
              <a:rPr kumimoji="1" lang="en-US" altLang="ko-KR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= 9, p-value = 0.254  </a:t>
            </a: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</a:t>
            </a:r>
            <a:endParaRPr kumimoji="1" lang="ko-KR" altLang="en-US" b="0" dirty="0" smtClean="0">
              <a:solidFill>
                <a:srgbClr val="FF0000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alternative hypothesis: true mean is greater than 75    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95 percent confidence interval: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71.51677      </a:t>
            </a:r>
            <a:r>
              <a:rPr kumimoji="1" lang="en-US" altLang="ko-KR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Inf</a:t>
            </a:r>
            <a:endParaRPr kumimoji="1" lang="en-US" altLang="ko-KR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sample estimates: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mean of x </a:t>
            </a:r>
          </a:p>
          <a:p>
            <a:pPr mar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77.1</a:t>
            </a:r>
            <a:endParaRPr kumimoji="1" lang="ko-KR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47864" y="4653136"/>
            <a:ext cx="5040560" cy="11521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위의 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t.test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명령에서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alternative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는 대립가설을 의미하며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"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two.sided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" ,"less" ,"greater"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중 한가지를 사용할 수 있습니다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그리고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mu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는 비교검증 할 평균값을 의미합니다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 smtClean="0">
                <a:latin typeface="+mn-lt"/>
                <a:ea typeface="HY견고딕" pitchFamily="18" charset="-127"/>
                <a:cs typeface="맑은 고딕" pitchFamily="18" charset="0"/>
              </a:rPr>
              <a:t>자료의</a:t>
            </a:r>
            <a:r>
              <a:rPr lang="en-US" altLang="zh-CN" sz="3600" dirty="0" smtClean="0">
                <a:latin typeface="+mn-lt"/>
                <a:ea typeface="HY견고딕" pitchFamily="18" charset="-127"/>
                <a:cs typeface="Times New Roman" pitchFamily="18" charset="0"/>
              </a:rPr>
              <a:t> </a:t>
            </a:r>
            <a:r>
              <a:rPr lang="en-US" altLang="zh-CN" sz="3600" dirty="0" err="1" smtClean="0">
                <a:latin typeface="+mn-lt"/>
                <a:ea typeface="HY견고딕" pitchFamily="18" charset="-127"/>
                <a:cs typeface="맑은 고딕" pitchFamily="18" charset="0"/>
              </a:rPr>
              <a:t>중심과</a:t>
            </a:r>
            <a:r>
              <a:rPr lang="en-US" altLang="zh-CN" sz="3600" dirty="0" smtClean="0">
                <a:latin typeface="+mn-lt"/>
                <a:ea typeface="HY견고딕" pitchFamily="18" charset="-127"/>
                <a:cs typeface="Times New Roman" pitchFamily="18" charset="0"/>
              </a:rPr>
              <a:t> </a:t>
            </a:r>
            <a:r>
              <a:rPr lang="en-US" altLang="zh-CN" sz="3600" dirty="0" err="1" smtClean="0">
                <a:latin typeface="+mn-lt"/>
                <a:ea typeface="HY견고딕" pitchFamily="18" charset="-127"/>
                <a:cs typeface="맑은 고딕" pitchFamily="18" charset="0"/>
              </a:rPr>
              <a:t>퍼진</a:t>
            </a:r>
            <a:r>
              <a:rPr lang="en-US" altLang="zh-CN" sz="3600" dirty="0" smtClean="0">
                <a:latin typeface="+mn-lt"/>
                <a:ea typeface="HY견고딕" pitchFamily="18" charset="-127"/>
                <a:cs typeface="Times New Roman" pitchFamily="18" charset="0"/>
              </a:rPr>
              <a:t> </a:t>
            </a:r>
            <a:r>
              <a:rPr lang="en-US" altLang="zh-CN" sz="3600" dirty="0" err="1" smtClean="0">
                <a:latin typeface="+mn-lt"/>
                <a:ea typeface="HY견고딕" pitchFamily="18" charset="-127"/>
                <a:cs typeface="맑은 고딕" pitchFamily="18" charset="0"/>
              </a:rPr>
              <a:t>정도</a:t>
            </a:r>
            <a:endParaRPr lang="ko-KR" altLang="en-US" dirty="0">
              <a:latin typeface="+mn-lt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히스토그램에서 자료를 요약할 때 중심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중앙값 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과 중심 주위로 퍼진 정도</a:t>
            </a:r>
            <a:r>
              <a:rPr lang="en-US" altLang="ko-KR" dirty="0" smtClean="0"/>
              <a:t>( </a:t>
            </a:r>
            <a:r>
              <a:rPr lang="ko-KR" altLang="en-US" dirty="0" smtClean="0"/>
              <a:t>표준편차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사분위수 범위 </a:t>
            </a:r>
            <a:r>
              <a:rPr lang="en-US" altLang="ko-KR" dirty="0" smtClean="0"/>
              <a:t>) </a:t>
            </a:r>
            <a:r>
              <a:rPr lang="ko-KR" altLang="en-US" dirty="0" smtClean="0"/>
              <a:t>를 주로 사용한다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3700" y="2489200"/>
            <a:ext cx="5892800" cy="32440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표본의 평균 값은</a:t>
            </a:r>
            <a:r>
              <a:rPr lang="en-US" altLang="ko-KR" dirty="0" smtClean="0"/>
              <a:t> 77.1</a:t>
            </a:r>
            <a:r>
              <a:rPr lang="ko-KR" altLang="ko-KR" dirty="0" smtClean="0"/>
              <a:t>이며</a:t>
            </a:r>
            <a:r>
              <a:rPr lang="en-US" altLang="ko-KR" dirty="0" smtClean="0"/>
              <a:t>, t</a:t>
            </a:r>
            <a:r>
              <a:rPr lang="ko-KR" altLang="ko-KR" dirty="0" smtClean="0"/>
              <a:t>의 값은</a:t>
            </a:r>
            <a:r>
              <a:rPr lang="en-US" altLang="ko-KR" dirty="0" smtClean="0"/>
              <a:t> 0.6895, </a:t>
            </a:r>
            <a:r>
              <a:rPr lang="ko-KR" altLang="ko-KR" dirty="0" smtClean="0"/>
              <a:t>유의 확률</a:t>
            </a:r>
            <a:r>
              <a:rPr lang="en-US" altLang="ko-KR" i="1" dirty="0" smtClean="0"/>
              <a:t>(p-value)</a:t>
            </a:r>
            <a:r>
              <a:rPr lang="en-US" altLang="ko-KR" dirty="0" smtClean="0"/>
              <a:t> </a:t>
            </a:r>
            <a:r>
              <a:rPr lang="ko-KR" altLang="ko-KR" dirty="0" smtClean="0"/>
              <a:t>은</a:t>
            </a:r>
            <a:r>
              <a:rPr lang="en-US" altLang="ko-KR" dirty="0" smtClean="0"/>
              <a:t> 0.254</a:t>
            </a:r>
            <a:r>
              <a:rPr lang="ko-KR" altLang="ko-KR" dirty="0" smtClean="0"/>
              <a:t>가 나</a:t>
            </a:r>
            <a:r>
              <a:rPr lang="ko-KR" altLang="en-US" dirty="0" smtClean="0"/>
              <a:t>옴</a:t>
            </a:r>
            <a:r>
              <a:rPr lang="en-US" altLang="ko-KR" dirty="0" smtClean="0"/>
              <a:t>.</a:t>
            </a:r>
            <a:r>
              <a:rPr lang="ko-KR" altLang="ko-KR" dirty="0" smtClean="0"/>
              <a:t>유의 확률이 유의 수준</a:t>
            </a:r>
            <a:r>
              <a:rPr lang="en-US" altLang="ko-KR" dirty="0" smtClean="0"/>
              <a:t> 5%(0.05) </a:t>
            </a:r>
            <a:r>
              <a:rPr lang="ko-KR" altLang="ko-KR" dirty="0" smtClean="0"/>
              <a:t>보다 더 크므로 귀무가설을 채택하게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귀무가설을</a:t>
            </a:r>
            <a:r>
              <a:rPr lang="ko-KR" altLang="en-US" dirty="0" smtClean="0"/>
              <a:t> 채택했으므로 평균이 동일하다라는 결론에 도달함 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2(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 score2 &lt;-read.csv("tdata2.csv",header=T)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 score2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kumimoji="1" lang="ko-KR" altLang="en-US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번호 성적</a:t>
            </a:r>
            <a:endParaRPr kumimoji="1" lang="ko-KR" altLang="en-US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1     1   85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2     2   95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3     3   75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4     4   88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5     5   83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6     6   95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7     7   99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8     8   72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9     9   80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10   10   88</a:t>
            </a:r>
            <a:endParaRPr kumimoji="1" lang="en-US" altLang="ko-KR" b="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&gt; result2 &lt;- </a:t>
            </a:r>
            <a:r>
              <a:rPr lang="en-US" altLang="ko-KR" dirty="0" err="1" smtClean="0"/>
              <a:t>t.test</a:t>
            </a:r>
            <a:r>
              <a:rPr lang="en-US" altLang="ko-KR" dirty="0" smtClean="0"/>
              <a:t>(score2$</a:t>
            </a:r>
            <a:r>
              <a:rPr lang="ko-KR" altLang="en-US" dirty="0" smtClean="0"/>
              <a:t>성적</a:t>
            </a:r>
            <a:r>
              <a:rPr lang="en-US" altLang="ko-KR" dirty="0" smtClean="0"/>
              <a:t>,mu=75)</a:t>
            </a:r>
          </a:p>
          <a:p>
            <a:pPr>
              <a:buNone/>
            </a:pPr>
            <a:r>
              <a:rPr lang="en-US" altLang="ko-KR" dirty="0" smtClean="0"/>
              <a:t>&gt; result2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One Sample t-test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score2$</a:t>
            </a:r>
            <a:r>
              <a:rPr lang="ko-KR" altLang="en-US" dirty="0" smtClean="0"/>
              <a:t>성적</a:t>
            </a:r>
          </a:p>
          <a:p>
            <a:pPr>
              <a:buNone/>
            </a:pPr>
            <a:r>
              <a:rPr lang="en-US" altLang="ko-KR" dirty="0" smtClean="0"/>
              <a:t>t = 3.9386,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9, p-value = 0.003413</a:t>
            </a:r>
          </a:p>
          <a:p>
            <a:pPr>
              <a:buNone/>
            </a:pPr>
            <a:r>
              <a:rPr lang="en-US" altLang="ko-KR" dirty="0" smtClean="0"/>
              <a:t>alternative hypothesis: true mean is not equal to 75</a:t>
            </a:r>
          </a:p>
          <a:p>
            <a:pPr>
              <a:buNone/>
            </a:pPr>
            <a:r>
              <a:rPr lang="en-US" altLang="ko-KR" dirty="0" smtClean="0"/>
              <a:t>95 percent confidence interval:</a:t>
            </a:r>
          </a:p>
          <a:p>
            <a:pPr>
              <a:buNone/>
            </a:pPr>
            <a:r>
              <a:rPr lang="en-US" altLang="ko-KR" dirty="0" smtClean="0"/>
              <a:t> 79.68214 92.31786</a:t>
            </a:r>
          </a:p>
          <a:p>
            <a:pPr>
              <a:buNone/>
            </a:pPr>
            <a:r>
              <a:rPr lang="en-US" altLang="ko-KR" dirty="0" smtClean="0"/>
              <a:t>sample estimates:</a:t>
            </a:r>
          </a:p>
          <a:p>
            <a:pPr>
              <a:buNone/>
            </a:pPr>
            <a:r>
              <a:rPr lang="en-US" altLang="ko-KR" dirty="0" smtClean="0"/>
              <a:t>mean of x </a:t>
            </a:r>
          </a:p>
          <a:p>
            <a:pPr>
              <a:buNone/>
            </a:pPr>
            <a:r>
              <a:rPr lang="en-US" altLang="ko-KR" dirty="0" smtClean="0"/>
              <a:t>       86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2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표본 평균의 값은</a:t>
            </a:r>
            <a:r>
              <a:rPr lang="en-US" altLang="ko-KR" dirty="0" smtClean="0"/>
              <a:t> 86</a:t>
            </a:r>
            <a:r>
              <a:rPr lang="ko-KR" altLang="ko-KR" dirty="0" smtClean="0"/>
              <a:t>이며</a:t>
            </a:r>
            <a:r>
              <a:rPr lang="en-US" altLang="ko-KR" dirty="0" smtClean="0"/>
              <a:t>, t</a:t>
            </a:r>
            <a:r>
              <a:rPr lang="ko-KR" altLang="ko-KR" dirty="0" smtClean="0"/>
              <a:t>의 값은</a:t>
            </a:r>
            <a:r>
              <a:rPr lang="en-US" altLang="ko-KR" dirty="0" smtClean="0"/>
              <a:t> 3.9386</a:t>
            </a:r>
            <a:r>
              <a:rPr lang="ko-KR" altLang="ko-KR" dirty="0" smtClean="0"/>
              <a:t>이며 유의 확률</a:t>
            </a:r>
            <a:r>
              <a:rPr lang="en-US" altLang="ko-KR" i="1" dirty="0" smtClean="0"/>
              <a:t>(p-value)</a:t>
            </a:r>
            <a:r>
              <a:rPr lang="en-US" altLang="ko-KR" dirty="0" smtClean="0"/>
              <a:t> </a:t>
            </a:r>
            <a:r>
              <a:rPr lang="ko-KR" altLang="ko-KR" dirty="0" smtClean="0"/>
              <a:t>은</a:t>
            </a:r>
            <a:r>
              <a:rPr lang="en-US" altLang="ko-KR" dirty="0" smtClean="0"/>
              <a:t> 0.0017</a:t>
            </a:r>
            <a:r>
              <a:rPr lang="ko-KR" altLang="ko-KR" dirty="0" smtClean="0"/>
              <a:t>이 나왔습니다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유의 확률이 유의 수준인</a:t>
            </a:r>
            <a:r>
              <a:rPr lang="en-US" altLang="ko-KR" dirty="0" smtClean="0"/>
              <a:t> 5% ( 0.05)</a:t>
            </a:r>
            <a:r>
              <a:rPr lang="ko-KR" altLang="ko-KR" dirty="0" smtClean="0"/>
              <a:t>보다 작으므로 귀무가설을 기각하고 대립가설을 채택하게 됩니다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즉 </a:t>
            </a:r>
            <a:r>
              <a:rPr lang="en-US" altLang="ko-KR" dirty="0" smtClean="0"/>
              <a:t>‘</a:t>
            </a:r>
            <a:r>
              <a:rPr lang="ko-KR" altLang="ko-KR" dirty="0" smtClean="0"/>
              <a:t>이번 학기 전체 학생들의 평균은</a:t>
            </a:r>
            <a:r>
              <a:rPr lang="en-US" altLang="ko-KR" dirty="0" smtClean="0"/>
              <a:t> 75</a:t>
            </a:r>
            <a:r>
              <a:rPr lang="ko-KR" altLang="ko-KR" dirty="0" smtClean="0"/>
              <a:t>가 아니다</a:t>
            </a:r>
            <a:r>
              <a:rPr lang="en-US" altLang="ko-KR" dirty="0" smtClean="0"/>
              <a:t>’</a:t>
            </a:r>
            <a:r>
              <a:rPr lang="ko-KR" altLang="ko-KR" dirty="0" smtClean="0"/>
              <a:t>라는 추측을 할 수 있습니다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 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작년도 대기업의 대졸 신입 사원 월임금은 평균 </a:t>
            </a:r>
            <a:r>
              <a:rPr lang="en-US" altLang="ko-KR" dirty="0"/>
              <a:t>160</a:t>
            </a:r>
            <a:r>
              <a:rPr lang="ko-KR" altLang="en-US" dirty="0"/>
              <a:t>만원 이었다</a:t>
            </a:r>
            <a:r>
              <a:rPr lang="en-US" altLang="ko-KR" dirty="0"/>
              <a:t>. </a:t>
            </a:r>
            <a:r>
              <a:rPr lang="ko-KR" altLang="en-US" dirty="0"/>
              <a:t>금년도 대졸자의 초임을 알아보기 위하여 </a:t>
            </a:r>
            <a:r>
              <a:rPr lang="en-US" altLang="ko-KR" dirty="0"/>
              <a:t>15</a:t>
            </a:r>
            <a:r>
              <a:rPr lang="ko-KR" altLang="en-US" dirty="0"/>
              <a:t>명을 단순확률 추출하여 성별과 월임금을 조사하니 다음과 같다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이 </a:t>
            </a:r>
            <a:r>
              <a:rPr lang="ko-KR" altLang="en-US" dirty="0"/>
              <a:t>자료를 통해 대졸 신입 초임이 작년보다 인상되었는지 유의수준 </a:t>
            </a:r>
            <a:r>
              <a:rPr lang="en-US" altLang="ko-KR" dirty="0"/>
              <a:t>5%</a:t>
            </a:r>
            <a:r>
              <a:rPr lang="ko-KR" altLang="en-US" dirty="0"/>
              <a:t>로 가설 검정하라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성별 급여 성별 급여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1 163        1 162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2 157        1 172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1 161        2 165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1 162        2 165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1 158        1 159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2 160        2 161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2 165        1 168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1 170</a:t>
            </a:r>
            <a:endParaRPr lang="ko-KR" altLang="en-US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 연습문제 해결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금년 대졸자의 초임의 평균은 </a:t>
            </a:r>
            <a:r>
              <a:rPr lang="en-US" altLang="ko-KR" dirty="0" smtClean="0"/>
              <a:t>160 </a:t>
            </a:r>
            <a:r>
              <a:rPr lang="ko-KR" altLang="en-US" dirty="0" smtClean="0"/>
              <a:t>이다 </a:t>
            </a:r>
            <a:endParaRPr lang="en-US" altLang="ko-KR" dirty="0" smtClean="0"/>
          </a:p>
          <a:p>
            <a:r>
              <a:rPr lang="ko-KR" altLang="en-US" dirty="0" smtClean="0"/>
              <a:t>대립가설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금년 대졸자의 초임의 평균은 </a:t>
            </a:r>
            <a:r>
              <a:rPr lang="en-US" altLang="ko-KR" dirty="0" smtClean="0"/>
              <a:t>160</a:t>
            </a:r>
            <a:r>
              <a:rPr lang="ko-KR" altLang="en-US" dirty="0" smtClean="0"/>
              <a:t>만원보다 크다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p-value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0.05 </a:t>
            </a:r>
            <a:r>
              <a:rPr lang="ko-KR" altLang="en-US" dirty="0" smtClean="0"/>
              <a:t>이하이므로 대립가설 채택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2132856"/>
            <a:ext cx="712879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 </a:t>
            </a:r>
            <a:r>
              <a:rPr lang="en-US" altLang="ko-KR" b="1" dirty="0" err="1" smtClean="0"/>
              <a:t>t.test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, alternative=c("greater"), mu=160)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        One Sample t-test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data:  </a:t>
            </a:r>
            <a:r>
              <a:rPr lang="en-US" altLang="ko-KR" b="1" dirty="0" err="1" smtClean="0"/>
              <a:t>data$salary</a:t>
            </a:r>
            <a:endParaRPr lang="en-US" altLang="ko-KR" b="1" dirty="0" smtClean="0"/>
          </a:p>
          <a:p>
            <a:r>
              <a:rPr lang="en-US" altLang="ko-KR" b="1" dirty="0" smtClean="0"/>
              <a:t>t = 2.8627, </a:t>
            </a:r>
            <a:r>
              <a:rPr lang="en-US" altLang="ko-KR" b="1" dirty="0" err="1" smtClean="0"/>
              <a:t>df</a:t>
            </a:r>
            <a:r>
              <a:rPr lang="en-US" altLang="ko-KR" b="1" dirty="0" smtClean="0"/>
              <a:t> = 14, p-value = 0.006266</a:t>
            </a:r>
          </a:p>
          <a:p>
            <a:r>
              <a:rPr lang="en-US" altLang="ko-KR" b="1" dirty="0" smtClean="0"/>
              <a:t>alternative hypothesis: true mean is greater than 160</a:t>
            </a:r>
          </a:p>
          <a:p>
            <a:r>
              <a:rPr lang="en-US" altLang="ko-KR" b="1" dirty="0" smtClean="0"/>
              <a:t>95 percent confidence interval:</a:t>
            </a:r>
          </a:p>
          <a:p>
            <a:r>
              <a:rPr lang="en-US" altLang="ko-KR" b="1" dirty="0" smtClean="0"/>
              <a:t> 161.2312      </a:t>
            </a:r>
            <a:r>
              <a:rPr lang="en-US" altLang="ko-KR" b="1" dirty="0" err="1" smtClean="0"/>
              <a:t>Inf</a:t>
            </a:r>
            <a:endParaRPr lang="en-US" altLang="ko-KR" b="1" dirty="0" smtClean="0"/>
          </a:p>
          <a:p>
            <a:r>
              <a:rPr lang="en-US" altLang="ko-KR" b="1" dirty="0" smtClean="0"/>
              <a:t>sample estimates:</a:t>
            </a:r>
          </a:p>
          <a:p>
            <a:r>
              <a:rPr lang="en-US" altLang="ko-KR" b="1" dirty="0" smtClean="0"/>
              <a:t>mean of x </a:t>
            </a:r>
          </a:p>
          <a:p>
            <a:r>
              <a:rPr lang="en-US" altLang="ko-KR" b="1" dirty="0" smtClean="0"/>
              <a:t>    163.2 </a:t>
            </a:r>
            <a:endParaRPr lang="en-US" altLang="ko-KR" b="1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 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금년도 대졸 사원의 초임의 표본자료로부터 남녀별로 초임이 같다고 볼 수 있는지 유의수준 </a:t>
            </a:r>
            <a:r>
              <a:rPr lang="en-US" altLang="ko-KR" dirty="0"/>
              <a:t>5%</a:t>
            </a:r>
            <a:r>
              <a:rPr lang="ko-KR" altLang="en-US" dirty="0"/>
              <a:t>로 가설 검정하라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 같다 </a:t>
            </a:r>
            <a:endParaRPr lang="en-US" altLang="ko-KR" dirty="0" smtClean="0"/>
          </a:p>
          <a:p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 다르다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분산이 다른 독립된 변수의 평균을 비교한다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var.test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 </a:t>
            </a:r>
            <a:r>
              <a:rPr lang="ko-KR" altLang="en-US" dirty="0" smtClean="0"/>
              <a:t>검정 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7776864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&gt; </a:t>
            </a:r>
            <a:r>
              <a:rPr lang="en-US" altLang="ko-KR" b="1" dirty="0" err="1" smtClean="0"/>
              <a:t>var.test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[</a:t>
            </a:r>
            <a:r>
              <a:rPr lang="en-US" altLang="ko-KR" b="1" dirty="0" err="1" smtClean="0"/>
              <a:t>data$ex</a:t>
            </a:r>
            <a:r>
              <a:rPr lang="en-US" altLang="ko-KR" b="1" dirty="0" smtClean="0"/>
              <a:t>==1], 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[</a:t>
            </a:r>
            <a:r>
              <a:rPr lang="en-US" altLang="ko-KR" b="1" dirty="0" err="1" smtClean="0"/>
              <a:t>data$ex</a:t>
            </a:r>
            <a:r>
              <a:rPr lang="en-US" altLang="ko-KR" b="1" dirty="0" smtClean="0"/>
              <a:t>==2], alternative=c("</a:t>
            </a:r>
            <a:r>
              <a:rPr lang="en-US" altLang="ko-KR" b="1" dirty="0" err="1" smtClean="0"/>
              <a:t>two.sided</a:t>
            </a:r>
            <a:r>
              <a:rPr lang="en-US" altLang="ko-KR" b="1" dirty="0" smtClean="0"/>
              <a:t>"))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        F test to compare two variances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data:  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[</a:t>
            </a:r>
            <a:r>
              <a:rPr lang="en-US" altLang="ko-KR" b="1" dirty="0" err="1" smtClean="0"/>
              <a:t>data$ex</a:t>
            </a:r>
            <a:r>
              <a:rPr lang="en-US" altLang="ko-KR" b="1" dirty="0" smtClean="0"/>
              <a:t> == 1] and </a:t>
            </a:r>
            <a:r>
              <a:rPr lang="en-US" altLang="ko-KR" b="1" dirty="0" err="1" smtClean="0"/>
              <a:t>data$salary</a:t>
            </a:r>
            <a:r>
              <a:rPr lang="en-US" altLang="ko-KR" b="1" dirty="0" smtClean="0"/>
              <a:t>[</a:t>
            </a:r>
            <a:r>
              <a:rPr lang="en-US" altLang="ko-KR" b="1" dirty="0" err="1" smtClean="0"/>
              <a:t>data$ex</a:t>
            </a:r>
            <a:r>
              <a:rPr lang="en-US" altLang="ko-KR" b="1" dirty="0" smtClean="0"/>
              <a:t> == 2]</a:t>
            </a:r>
          </a:p>
          <a:p>
            <a:r>
              <a:rPr lang="en-US" altLang="ko-KR" b="1" dirty="0" smtClean="0"/>
              <a:t>F = 2.1432, num </a:t>
            </a:r>
            <a:r>
              <a:rPr lang="en-US" altLang="ko-KR" b="1" dirty="0" err="1" smtClean="0"/>
              <a:t>df</a:t>
            </a:r>
            <a:r>
              <a:rPr lang="en-US" altLang="ko-KR" b="1" dirty="0" smtClean="0"/>
              <a:t> = 8, </a:t>
            </a:r>
            <a:r>
              <a:rPr lang="en-US" altLang="ko-KR" b="1" dirty="0" err="1" smtClean="0"/>
              <a:t>denom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df</a:t>
            </a:r>
            <a:r>
              <a:rPr lang="en-US" altLang="ko-KR" b="1" dirty="0" smtClean="0"/>
              <a:t> = 5, p-value = 0.4168</a:t>
            </a:r>
          </a:p>
          <a:p>
            <a:r>
              <a:rPr lang="en-US" altLang="ko-KR" b="1" dirty="0" smtClean="0"/>
              <a:t>alternative hypothesis: true ratio of variances is not equal to 1</a:t>
            </a:r>
          </a:p>
          <a:p>
            <a:r>
              <a:rPr lang="en-US" altLang="ko-KR" b="1" dirty="0" smtClean="0"/>
              <a:t>95 percent confidence interval:</a:t>
            </a:r>
          </a:p>
          <a:p>
            <a:r>
              <a:rPr lang="en-US" altLang="ko-KR" b="1" dirty="0" smtClean="0"/>
              <a:t>  0.317175 10.324415</a:t>
            </a:r>
          </a:p>
          <a:p>
            <a:r>
              <a:rPr lang="en-US" altLang="ko-KR" b="1" dirty="0" smtClean="0"/>
              <a:t>sample estimates:</a:t>
            </a:r>
          </a:p>
          <a:p>
            <a:r>
              <a:rPr lang="en-US" altLang="ko-KR" b="1" dirty="0" smtClean="0"/>
              <a:t>ratio of variances </a:t>
            </a:r>
          </a:p>
          <a:p>
            <a:r>
              <a:rPr lang="en-US" altLang="ko-KR" b="1" dirty="0" smtClean="0"/>
              <a:t>          2.143206         &lt; p-value</a:t>
            </a:r>
            <a:r>
              <a:rPr lang="ko-KR" altLang="en-US" b="1" dirty="0" smtClean="0"/>
              <a:t>가 </a:t>
            </a:r>
            <a:r>
              <a:rPr lang="en-US" altLang="ko-KR" b="1" dirty="0" smtClean="0"/>
              <a:t>0.05</a:t>
            </a:r>
            <a:r>
              <a:rPr lang="ko-KR" altLang="en-US" b="1" dirty="0" smtClean="0"/>
              <a:t>보다 크므로 귀무가설 채택 </a:t>
            </a:r>
            <a:endParaRPr lang="en-US" altLang="ko-KR" b="1" dirty="0" smtClean="0"/>
          </a:p>
          <a:p>
            <a:endParaRPr lang="en-US" altLang="ko-KR" b="1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회사의 건전지 수명 시간이 </a:t>
            </a:r>
            <a:r>
              <a:rPr lang="en-US" altLang="ko-KR" dirty="0" smtClean="0"/>
              <a:t>1000 </a:t>
            </a:r>
            <a:r>
              <a:rPr lang="ko-KR" altLang="en-US" dirty="0" err="1" smtClean="0"/>
              <a:t>시간일때</a:t>
            </a:r>
            <a:r>
              <a:rPr lang="ko-KR" altLang="en-US" dirty="0" smtClean="0"/>
              <a:t> 무작위로 뽑은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건전지에 대해 수명은 다음과 같다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980, 1008, 968, 1032, 1012, 1002, 996, 1021, 1002, 996, 1017</a:t>
            </a:r>
          </a:p>
          <a:p>
            <a:pPr>
              <a:buNone/>
            </a:pPr>
            <a:r>
              <a:rPr lang="ko-KR" altLang="en-US" dirty="0" smtClean="0"/>
              <a:t>샘플이 모집간과 다르다고 할 수 있는가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 같다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 집단의 평균과 같다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대립가설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 다르다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같지 않다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정규분포인지 테스트를 먼저 진행한다</a:t>
            </a:r>
            <a:endParaRPr lang="en-US" altLang="ko-KR" dirty="0" smtClean="0"/>
          </a:p>
          <a:p>
            <a:pPr>
              <a:buNone/>
            </a:pPr>
            <a:r>
              <a:rPr lang="pt-BR" altLang="ko-KR" dirty="0" smtClean="0"/>
              <a:t>a&lt;-c(980, 1008, 968, 1032, 1012,  996, 1021, 1002, 996, 1017)</a:t>
            </a:r>
          </a:p>
          <a:p>
            <a:pPr>
              <a:buNone/>
            </a:pPr>
            <a:endParaRPr lang="pt-BR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shapiro.test</a:t>
            </a:r>
            <a:r>
              <a:rPr lang="en-US" altLang="ko-KR" dirty="0" smtClean="0"/>
              <a:t>(a)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Shapiro-</a:t>
            </a:r>
            <a:r>
              <a:rPr lang="en-US" altLang="ko-KR" dirty="0" err="1" smtClean="0"/>
              <a:t>Wilk</a:t>
            </a:r>
            <a:r>
              <a:rPr lang="en-US" altLang="ko-KR" dirty="0" smtClean="0"/>
              <a:t> normality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a</a:t>
            </a:r>
          </a:p>
          <a:p>
            <a:pPr>
              <a:buNone/>
            </a:pPr>
            <a:r>
              <a:rPr lang="en-US" altLang="ko-KR" dirty="0" smtClean="0"/>
              <a:t>W = 0.97571, p-value = 0.9382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중앙값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최빈치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평균 </a:t>
            </a:r>
            <a:r>
              <a:rPr lang="en-US" altLang="ko-KR" dirty="0" smtClean="0"/>
              <a:t>(mean) </a:t>
            </a:r>
            <a:r>
              <a:rPr lang="ko-KR" altLang="en-US" dirty="0" smtClean="0"/>
              <a:t>은 관측치의 총합을 관측치의 개수로 나누어 구한다 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평균이 중요하지만 전부는 아님 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아래 세 그림은 평균이 같지만 퍼진 정도가 다름</a:t>
            </a:r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140968"/>
            <a:ext cx="6705600" cy="2044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t.test</a:t>
            </a:r>
            <a:r>
              <a:rPr lang="en-US" altLang="ko-KR" dirty="0" smtClean="0"/>
              <a:t>(a, mu=1000)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One Sample t-test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a</a:t>
            </a:r>
          </a:p>
          <a:p>
            <a:pPr>
              <a:buNone/>
            </a:pPr>
            <a:r>
              <a:rPr lang="en-US" altLang="ko-KR" dirty="0" smtClean="0"/>
              <a:t>t = 0.5269,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9, p-value = 0.611</a:t>
            </a:r>
          </a:p>
          <a:p>
            <a:pPr>
              <a:buNone/>
            </a:pPr>
            <a:r>
              <a:rPr lang="en-US" altLang="ko-KR" dirty="0" smtClean="0"/>
              <a:t>alternative hypothesis: true mean is not equal to 1000</a:t>
            </a:r>
          </a:p>
          <a:p>
            <a:pPr>
              <a:buNone/>
            </a:pPr>
            <a:r>
              <a:rPr lang="en-US" altLang="ko-KR" dirty="0" smtClean="0"/>
              <a:t>95 percent confidence interval:</a:t>
            </a:r>
          </a:p>
          <a:p>
            <a:pPr>
              <a:buNone/>
            </a:pPr>
            <a:r>
              <a:rPr lang="en-US" altLang="ko-KR" dirty="0" smtClean="0"/>
              <a:t>  989.4613 1016.9387</a:t>
            </a:r>
          </a:p>
          <a:p>
            <a:pPr>
              <a:buNone/>
            </a:pPr>
            <a:r>
              <a:rPr lang="en-US" altLang="ko-KR" dirty="0" smtClean="0"/>
              <a:t>sample estimates:</a:t>
            </a:r>
          </a:p>
          <a:p>
            <a:pPr>
              <a:buNone/>
            </a:pPr>
            <a:r>
              <a:rPr lang="en-US" altLang="ko-KR" dirty="0" smtClean="0"/>
              <a:t>mean of x </a:t>
            </a:r>
          </a:p>
          <a:p>
            <a:pPr>
              <a:buNone/>
            </a:pPr>
            <a:r>
              <a:rPr lang="en-US" altLang="ko-KR" dirty="0" smtClean="0"/>
              <a:t>   1003.2 </a:t>
            </a:r>
          </a:p>
          <a:p>
            <a:r>
              <a:rPr lang="en-US" altLang="ko-KR" dirty="0" smtClean="0"/>
              <a:t>                                </a:t>
            </a:r>
            <a:r>
              <a:rPr lang="ko-KR" altLang="en-US" dirty="0" err="1" smtClean="0"/>
              <a:t>귀무가설</a:t>
            </a:r>
            <a:r>
              <a:rPr lang="ko-KR" altLang="en-US" dirty="0" smtClean="0"/>
              <a:t> 채택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3-1</a:t>
            </a:r>
            <a:r>
              <a:rPr lang="ko-KR" altLang="en-US" dirty="0" smtClean="0"/>
              <a:t>반 학생들의 수학 평균 성적은 </a:t>
            </a:r>
            <a:r>
              <a:rPr lang="en-US" altLang="ko-KR" dirty="0" smtClean="0"/>
              <a:t>55</a:t>
            </a:r>
            <a:r>
              <a:rPr lang="ko-KR" altLang="en-US" dirty="0" smtClean="0"/>
              <a:t>점 이었다 </a:t>
            </a:r>
            <a:r>
              <a:rPr lang="en-US" altLang="ko-KR" dirty="0" smtClean="0"/>
              <a:t>0</a:t>
            </a:r>
            <a:r>
              <a:rPr lang="ko-KR" altLang="en-US" dirty="0" smtClean="0"/>
              <a:t>교시 수업을 시행한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학생들의 시험성적은 다음과 같다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58, 39, 49, 99,32, 88, 62, 30, 55, 65, 44, 55, 57, 53, 88, 42, 39</a:t>
            </a:r>
          </a:p>
          <a:p>
            <a:pPr>
              <a:buNone/>
            </a:pPr>
            <a:r>
              <a:rPr lang="en-US" altLang="ko-KR" dirty="0" smtClean="0"/>
              <a:t> 0</a:t>
            </a:r>
            <a:r>
              <a:rPr lang="ko-KR" altLang="en-US" dirty="0" smtClean="0"/>
              <a:t>교시 수업을 시행한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학생들의 성적은 올랐다고 할 수 있는가</a:t>
            </a:r>
            <a:r>
              <a:rPr lang="en-US" altLang="ko-KR" dirty="0" smtClean="0"/>
              <a:t>?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T-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표본이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개인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표본에 대해 평균이 같다고 할 수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아닌지에 대한 검정이다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개의 모집단이 정규분포를 따라야 한다 </a:t>
            </a:r>
            <a:endParaRPr lang="en-US" altLang="ko-KR" dirty="0" smtClean="0"/>
          </a:p>
          <a:p>
            <a:r>
              <a:rPr lang="ko-KR" altLang="en-US" dirty="0" smtClean="0"/>
              <a:t>사례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환자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명을 상대로 </a:t>
            </a:r>
            <a:r>
              <a:rPr lang="ko-KR" altLang="en-US" dirty="0" err="1" smtClean="0"/>
              <a:t>혈압약을</a:t>
            </a:r>
            <a:r>
              <a:rPr lang="ko-KR" altLang="en-US" dirty="0" smtClean="0"/>
              <a:t> 먹지 </a:t>
            </a:r>
            <a:r>
              <a:rPr lang="ko-KR" altLang="en-US" dirty="0" err="1" smtClean="0"/>
              <a:t>않았을때와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먹었을때의</a:t>
            </a:r>
            <a:r>
              <a:rPr lang="ko-KR" altLang="en-US" dirty="0" smtClean="0"/>
              <a:t> 혈압을 측정하고 두 자료의 평균이 같다고 할 수 있는지 검정해보세요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pre &lt;- c(132, 82, 109, 143, 107, 66, 95, 108, 88, 133)</a:t>
            </a:r>
          </a:p>
          <a:p>
            <a:pPr>
              <a:buNone/>
            </a:pPr>
            <a:r>
              <a:rPr lang="en-US" altLang="ko-KR" dirty="0" smtClean="0"/>
              <a:t>post &lt;-c(140, 88, 112, 142, 118, 64, 98, 113, 93, 136)</a:t>
            </a:r>
          </a:p>
          <a:p>
            <a:pPr>
              <a:buNone/>
            </a:pPr>
            <a:r>
              <a:rPr lang="en-US" altLang="ko-KR" dirty="0" err="1" smtClean="0"/>
              <a:t>t.test</a:t>
            </a:r>
            <a:r>
              <a:rPr lang="en-US" altLang="ko-KR" dirty="0" smtClean="0"/>
              <a:t>(pre, post)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같다 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과외가 성적에 영향을 미치는지 확인하기 위해 중간고사와 과외를 받고 나서 기말고사의 성적을 기준으로 이것을 확인해보겠습니다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과외를 받아 성적이 올라갔습니까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중간고사 </a:t>
            </a:r>
            <a:r>
              <a:rPr lang="en-US" altLang="ko-KR" dirty="0" smtClean="0"/>
              <a:t>: 16,</a:t>
            </a:r>
            <a:r>
              <a:rPr lang="ko-KR" altLang="en-US" dirty="0" smtClean="0"/>
              <a:t> </a:t>
            </a:r>
            <a:r>
              <a:rPr lang="en-US" altLang="ko-KR" dirty="0" smtClean="0"/>
              <a:t>20,</a:t>
            </a:r>
            <a:r>
              <a:rPr lang="ko-KR" altLang="en-US" dirty="0" smtClean="0"/>
              <a:t> </a:t>
            </a:r>
            <a:r>
              <a:rPr lang="en-US" altLang="ko-KR" dirty="0" smtClean="0"/>
              <a:t>21,</a:t>
            </a:r>
            <a:r>
              <a:rPr lang="ko-KR" altLang="en-US" dirty="0" smtClean="0"/>
              <a:t> </a:t>
            </a:r>
            <a:r>
              <a:rPr lang="en-US" altLang="ko-KR" dirty="0" smtClean="0"/>
              <a:t>22,</a:t>
            </a:r>
            <a:r>
              <a:rPr lang="ko-KR" altLang="en-US" dirty="0" smtClean="0"/>
              <a:t> </a:t>
            </a:r>
            <a:r>
              <a:rPr lang="en-US" altLang="ko-KR" dirty="0" smtClean="0"/>
              <a:t>23,</a:t>
            </a:r>
            <a:r>
              <a:rPr lang="ko-KR" altLang="en-US" dirty="0" smtClean="0"/>
              <a:t> </a:t>
            </a:r>
            <a:r>
              <a:rPr lang="en-US" altLang="ko-KR" dirty="0" smtClean="0"/>
              <a:t>22,</a:t>
            </a:r>
            <a:r>
              <a:rPr lang="ko-KR" altLang="en-US" dirty="0" smtClean="0"/>
              <a:t> </a:t>
            </a:r>
            <a:r>
              <a:rPr lang="en-US" altLang="ko-KR" dirty="0" smtClean="0"/>
              <a:t>27,</a:t>
            </a:r>
            <a:r>
              <a:rPr lang="ko-KR" altLang="en-US" dirty="0" smtClean="0"/>
              <a:t> </a:t>
            </a:r>
            <a:r>
              <a:rPr lang="en-US" altLang="ko-KR" dirty="0" smtClean="0"/>
              <a:t>25,</a:t>
            </a:r>
            <a:r>
              <a:rPr lang="ko-KR" altLang="en-US" dirty="0" smtClean="0"/>
              <a:t> </a:t>
            </a:r>
            <a:r>
              <a:rPr lang="en-US" altLang="ko-KR" dirty="0" smtClean="0"/>
              <a:t>27,</a:t>
            </a:r>
            <a:r>
              <a:rPr lang="ko-KR" altLang="en-US" dirty="0" smtClean="0"/>
              <a:t> </a:t>
            </a:r>
            <a:r>
              <a:rPr lang="en-US" altLang="ko-KR" dirty="0" smtClean="0"/>
              <a:t>28</a:t>
            </a:r>
          </a:p>
          <a:p>
            <a:r>
              <a:rPr lang="ko-KR" altLang="en-US" dirty="0" smtClean="0"/>
              <a:t>기말고사 </a:t>
            </a:r>
            <a:r>
              <a:rPr lang="en-US" altLang="ko-KR" dirty="0" smtClean="0"/>
              <a:t>: 19,</a:t>
            </a:r>
            <a:r>
              <a:rPr lang="ko-KR" altLang="en-US" dirty="0" smtClean="0"/>
              <a:t> </a:t>
            </a:r>
            <a:r>
              <a:rPr lang="en-US" altLang="ko-KR" dirty="0" smtClean="0"/>
              <a:t>22,</a:t>
            </a:r>
            <a:r>
              <a:rPr lang="ko-KR" altLang="en-US" dirty="0" smtClean="0"/>
              <a:t> </a:t>
            </a:r>
            <a:r>
              <a:rPr lang="en-US" altLang="ko-KR" dirty="0" smtClean="0"/>
              <a:t>24,</a:t>
            </a:r>
            <a:r>
              <a:rPr lang="ko-KR" altLang="en-US" dirty="0" smtClean="0"/>
              <a:t> </a:t>
            </a:r>
            <a:r>
              <a:rPr lang="en-US" altLang="ko-KR" dirty="0" smtClean="0"/>
              <a:t>24,</a:t>
            </a:r>
            <a:r>
              <a:rPr lang="ko-KR" altLang="en-US" dirty="0" smtClean="0"/>
              <a:t> </a:t>
            </a:r>
            <a:r>
              <a:rPr lang="en-US" altLang="ko-KR" dirty="0" smtClean="0"/>
              <a:t>25,</a:t>
            </a:r>
            <a:r>
              <a:rPr lang="ko-KR" altLang="en-US" dirty="0" smtClean="0"/>
              <a:t> </a:t>
            </a:r>
            <a:r>
              <a:rPr lang="en-US" altLang="ko-KR" dirty="0" smtClean="0"/>
              <a:t>25,</a:t>
            </a:r>
            <a:r>
              <a:rPr lang="ko-KR" altLang="en-US" dirty="0" smtClean="0"/>
              <a:t> </a:t>
            </a:r>
            <a:r>
              <a:rPr lang="en-US" altLang="ko-KR" dirty="0" smtClean="0"/>
              <a:t>26,</a:t>
            </a:r>
            <a:r>
              <a:rPr lang="ko-KR" altLang="en-US" dirty="0" smtClean="0"/>
              <a:t> </a:t>
            </a:r>
            <a:r>
              <a:rPr lang="en-US" altLang="ko-KR" dirty="0" smtClean="0"/>
              <a:t>26,</a:t>
            </a:r>
            <a:r>
              <a:rPr lang="ko-KR" altLang="en-US" dirty="0" smtClean="0"/>
              <a:t> </a:t>
            </a:r>
            <a:r>
              <a:rPr lang="en-US" altLang="ko-KR" dirty="0" smtClean="0"/>
              <a:t>28,</a:t>
            </a:r>
            <a:r>
              <a:rPr lang="ko-KR" altLang="en-US" dirty="0" smtClean="0"/>
              <a:t> </a:t>
            </a:r>
            <a:r>
              <a:rPr lang="en-US" altLang="ko-KR" dirty="0" smtClean="0"/>
              <a:t>32</a:t>
            </a:r>
            <a:endParaRPr lang="ko-KR" altLang="en-US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mid = c(16, 20, 21, 22, 23, 22, 27, 25, 27, 28)</a:t>
            </a:r>
          </a:p>
          <a:p>
            <a:pPr>
              <a:buNone/>
            </a:pPr>
            <a:r>
              <a:rPr lang="en-US" altLang="ko-KR" dirty="0" smtClean="0"/>
              <a:t>final = c(19, 22, 24, 24, 25, 25, 26, 26, 28, 32)</a:t>
            </a:r>
          </a:p>
          <a:p>
            <a:pPr>
              <a:buNone/>
            </a:pPr>
            <a:r>
              <a:rPr lang="en-US" altLang="ko-KR" dirty="0" err="1" smtClean="0"/>
              <a:t>t.test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mid,final</a:t>
            </a:r>
            <a:r>
              <a:rPr lang="en-US" altLang="ko-KR" dirty="0" smtClean="0"/>
              <a:t>, paired=TRUE)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개의 서로 다른 자동차 제동 장치의 성능을 비교하기 위해 각 제동장치를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대의 동일 모형 자동차에 장착한 후 </a:t>
            </a:r>
            <a:r>
              <a:rPr lang="en-US" altLang="ko-KR" dirty="0" smtClean="0"/>
              <a:t>80km/hr </a:t>
            </a:r>
            <a:r>
              <a:rPr lang="ko-KR" altLang="en-US" dirty="0" smtClean="0"/>
              <a:t>로 달리다가 제동을 하는데 필요한 거리를 관측한 결과가 다음과 같다 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제동장치</a:t>
            </a:r>
            <a:r>
              <a:rPr lang="en-US" altLang="ko-KR" dirty="0" smtClean="0"/>
              <a:t>1 : 10.2, 10.5, 10.3, 10.8, 9.8, 10.6, 10.7, 10.2, 10.0, 10.6</a:t>
            </a:r>
          </a:p>
          <a:p>
            <a:pPr>
              <a:buNone/>
            </a:pPr>
            <a:r>
              <a:rPr lang="ko-KR" altLang="en-US" dirty="0" smtClean="0"/>
              <a:t>제동장치 </a:t>
            </a:r>
            <a:r>
              <a:rPr lang="en-US" altLang="ko-KR" dirty="0" smtClean="0"/>
              <a:t>2 : 9.8, 9.6, 10.2, 10.2, 9.7, 9.5, 9.6, 10.1, 9.8, 9.9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smtClean="0"/>
              <a:t>두 제동장치의 제동거리가 정규분포를 따른다고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두 제동장치의 성능이 동일한가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fr-FR" altLang="ko-KR" dirty="0" smtClean="0"/>
              <a:t>car1 &lt;- c(10.2, 10.5, 10.3, 10.8, 9.8, 10.6, 10.7, 10.2, 10.0, 10.6)</a:t>
            </a:r>
          </a:p>
          <a:p>
            <a:pPr>
              <a:buNone/>
            </a:pPr>
            <a:r>
              <a:rPr lang="fr-FR" altLang="ko-KR" dirty="0" smtClean="0"/>
              <a:t>car2 &lt;-c(9.8, 9.6, 10.2, 10.2, 9.7, 9.5, 9.6, 10.1, 9.8, 9.9)</a:t>
            </a:r>
          </a:p>
          <a:p>
            <a:pPr>
              <a:buNone/>
            </a:pPr>
            <a:r>
              <a:rPr lang="fr-FR" altLang="ko-KR" dirty="0" smtClean="0"/>
              <a:t>t.test(car1, car2)</a:t>
            </a:r>
          </a:p>
          <a:p>
            <a:pPr>
              <a:buNone/>
            </a:pPr>
            <a:endParaRPr lang="fr-FR" altLang="ko-KR" dirty="0" smtClean="0"/>
          </a:p>
          <a:p>
            <a:pPr>
              <a:buNone/>
            </a:pPr>
            <a:r>
              <a:rPr lang="en-US" altLang="ko-KR" dirty="0" smtClean="0"/>
              <a:t>Welch Two Sample t-test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car1 and car2</a:t>
            </a:r>
          </a:p>
          <a:p>
            <a:pPr>
              <a:buNone/>
            </a:pPr>
            <a:r>
              <a:rPr lang="en-US" altLang="ko-KR" dirty="0" smtClean="0"/>
              <a:t>t = 4.0716,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17.065, p-value = 0.0007886</a:t>
            </a:r>
          </a:p>
          <a:p>
            <a:pPr>
              <a:buNone/>
            </a:pPr>
            <a:r>
              <a:rPr lang="en-US" altLang="ko-KR" dirty="0" smtClean="0"/>
              <a:t>alternative hypothesis: true difference in means is not equal to 0</a:t>
            </a:r>
          </a:p>
          <a:p>
            <a:pPr>
              <a:buNone/>
            </a:pPr>
            <a:r>
              <a:rPr lang="en-US" altLang="ko-KR" dirty="0" smtClean="0"/>
              <a:t>95 percent confidence interval:</a:t>
            </a:r>
          </a:p>
          <a:p>
            <a:pPr>
              <a:buNone/>
            </a:pPr>
            <a:r>
              <a:rPr lang="en-US" altLang="ko-KR" dirty="0" smtClean="0"/>
              <a:t> 0.255443 0.804557</a:t>
            </a:r>
          </a:p>
          <a:p>
            <a:pPr>
              <a:buNone/>
            </a:pPr>
            <a:r>
              <a:rPr lang="en-US" altLang="ko-KR" dirty="0" smtClean="0"/>
              <a:t>sample estimates:</a:t>
            </a:r>
          </a:p>
          <a:p>
            <a:pPr>
              <a:buNone/>
            </a:pPr>
            <a:r>
              <a:rPr lang="en-US" altLang="ko-KR" dirty="0" smtClean="0"/>
              <a:t>mean of x mean of y </a:t>
            </a:r>
          </a:p>
          <a:p>
            <a:pPr>
              <a:buNone/>
            </a:pPr>
            <a:r>
              <a:rPr lang="en-US" altLang="ko-KR" dirty="0" smtClean="0"/>
              <a:t>    10.37      9.84</a:t>
            </a:r>
            <a:endParaRPr lang="ko-KR" altLang="en-US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3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종류의 타이어</a:t>
            </a:r>
            <a:r>
              <a:rPr lang="en-US" altLang="ko-KR" dirty="0" smtClean="0"/>
              <a:t>(A, B)</a:t>
            </a:r>
            <a:r>
              <a:rPr lang="ko-KR" altLang="en-US" dirty="0" smtClean="0"/>
              <a:t>의 성능을 비교하기 위해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대의 자동차를 임의로 선발해 각 자동차의 뒷바퀴 중 한쪽에는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타이어를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한쪽에는 </a:t>
            </a:r>
            <a:r>
              <a:rPr lang="en-US" altLang="ko-KR" dirty="0" smtClean="0"/>
              <a:t>B</a:t>
            </a:r>
            <a:r>
              <a:rPr lang="ko-KR" altLang="en-US" dirty="0" smtClean="0"/>
              <a:t>타이어를 끼우고 </a:t>
            </a:r>
            <a:r>
              <a:rPr lang="en-US" altLang="ko-KR" dirty="0" smtClean="0"/>
              <a:t>500km</a:t>
            </a:r>
            <a:r>
              <a:rPr lang="ko-KR" altLang="en-US" dirty="0" smtClean="0"/>
              <a:t>를 주행한 뒤 타이어의 마모상태를 조사한 결과가 다음과 같을 때 두 타이어의 마모율에 차이가 있는지를 유의수준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이하로 검정하라 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43608" y="3107673"/>
          <a:ext cx="6096000" cy="246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6336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자동차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r>
                        <a:rPr lang="ko-KR" altLang="en-US" dirty="0" smtClean="0"/>
                        <a:t>타이어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r>
                        <a:rPr lang="ko-KR" altLang="en-US" dirty="0" smtClean="0"/>
                        <a:t>타이어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10.2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9.8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11.8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9.1</a:t>
                      </a:r>
                      <a:endParaRPr lang="ko-KR" altLang="en-US" dirty="0"/>
                    </a:p>
                  </a:txBody>
                  <a:tcPr/>
                </a:tc>
              </a:tr>
              <a:tr h="3446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8.8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여덟 명이 한 다이어트 프로그램을 </a:t>
            </a:r>
            <a:r>
              <a:rPr lang="ko-KR" altLang="en-US" dirty="0" err="1" smtClean="0"/>
              <a:t>한달동안</a:t>
            </a:r>
            <a:r>
              <a:rPr lang="ko-KR" altLang="en-US" dirty="0" smtClean="0"/>
              <a:t> 참석 했는데 처음 </a:t>
            </a:r>
            <a:r>
              <a:rPr lang="ko-KR" altLang="en-US" dirty="0" err="1" smtClean="0"/>
              <a:t>시작할때와</a:t>
            </a:r>
            <a:r>
              <a:rPr lang="ko-KR" altLang="en-US" dirty="0" smtClean="0"/>
              <a:t> 한달 후 다이어트 프로그램이 </a:t>
            </a:r>
            <a:r>
              <a:rPr lang="ko-KR" altLang="en-US" dirty="0" err="1" smtClean="0"/>
              <a:t>끝났을때</a:t>
            </a:r>
            <a:r>
              <a:rPr lang="ko-KR" altLang="en-US" dirty="0" smtClean="0"/>
              <a:t> 체중이 다음과 같다 다이어트 프로그램이 체중을 줄이는 효과가 </a:t>
            </a:r>
            <a:r>
              <a:rPr lang="ko-KR" altLang="en-US" dirty="0" err="1" smtClean="0"/>
              <a:t>있는지을</a:t>
            </a:r>
            <a:r>
              <a:rPr lang="ko-KR" altLang="en-US" dirty="0" smtClean="0"/>
              <a:t> 유의수준 </a:t>
            </a:r>
            <a:r>
              <a:rPr lang="en-US" altLang="ko-KR" dirty="0" smtClean="0"/>
              <a:t>5%</a:t>
            </a:r>
            <a:r>
              <a:rPr lang="ko-KR" altLang="en-US" dirty="0" smtClean="0"/>
              <a:t>하에서 검정하라 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852936"/>
          <a:ext cx="6096000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처음체중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한달 후 체중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98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68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74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T-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표본이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개인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분포가 </a:t>
            </a:r>
            <a:r>
              <a:rPr lang="ko-KR" altLang="en-US" dirty="0" err="1" smtClean="0"/>
              <a:t>다를때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집단이 정규분포가 </a:t>
            </a:r>
            <a:r>
              <a:rPr lang="ko-KR" altLang="en-US" dirty="0" err="1" smtClean="0"/>
              <a:t>아닐때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앙케이트</a:t>
            </a:r>
            <a:r>
              <a:rPr lang="ko-KR" altLang="en-US" dirty="0" smtClean="0"/>
              <a:t> 결과표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앙케이트</a:t>
            </a:r>
            <a:r>
              <a:rPr lang="ko-KR" altLang="en-US" dirty="0" smtClean="0"/>
              <a:t> 결과인 </a:t>
            </a:r>
            <a:r>
              <a:rPr lang="en-US" altLang="ko-KR" dirty="0" smtClean="0"/>
              <a:t>A, B</a:t>
            </a:r>
            <a:r>
              <a:rPr lang="ko-KR" altLang="en-US" dirty="0" smtClean="0"/>
              <a:t>가 유의한 차이가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99592" y="2492896"/>
          <a:ext cx="6095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합계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32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중앙값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최빈치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중앙값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절반 이상의 숫자들이 이 값보다 크거나 같고 동시에 절반 이상의 숫자들이 </a:t>
            </a:r>
            <a:r>
              <a:rPr lang="ko-KR" altLang="en-US" dirty="0" err="1" smtClean="0"/>
              <a:t>이값보다</a:t>
            </a:r>
            <a:r>
              <a:rPr lang="ko-KR" altLang="en-US" dirty="0" smtClean="0"/>
              <a:t> 작거나 같은 수</a:t>
            </a:r>
          </a:p>
          <a:p>
            <a:pPr lvl="1"/>
            <a:r>
              <a:rPr lang="ko-KR" altLang="en-US" dirty="0" smtClean="0"/>
              <a:t>히스토그램은 중앙값에서 그 면적이 양분됨</a:t>
            </a:r>
          </a:p>
          <a:p>
            <a:pPr lvl="1"/>
            <a:r>
              <a:rPr lang="ko-KR" altLang="en-US" dirty="0" smtClean="0"/>
              <a:t>중앙값은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이 홀수이면 </a:t>
            </a:r>
            <a:r>
              <a:rPr lang="en-US" altLang="ko-KR" dirty="0" smtClean="0"/>
              <a:t>(n+1)/2 </a:t>
            </a:r>
            <a:r>
              <a:rPr lang="ko-KR" altLang="en-US" dirty="0" smtClean="0"/>
              <a:t>번째로 크거나 작은 숫자임</a:t>
            </a:r>
          </a:p>
          <a:p>
            <a:pPr lvl="1"/>
            <a:r>
              <a:rPr lang="ko-KR" altLang="en-US" dirty="0" smtClean="0"/>
              <a:t>중앙값은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이 짝수이면 </a:t>
            </a:r>
            <a:r>
              <a:rPr lang="en-US" altLang="ko-KR" dirty="0" smtClean="0"/>
              <a:t>n/2 </a:t>
            </a:r>
            <a:r>
              <a:rPr lang="ko-KR" altLang="en-US" dirty="0" smtClean="0"/>
              <a:t>번째 숫자와 </a:t>
            </a:r>
            <a:r>
              <a:rPr lang="en-US" altLang="ko-KR" dirty="0" smtClean="0"/>
              <a:t>(n+1)/2 </a:t>
            </a:r>
            <a:r>
              <a:rPr lang="ko-KR" altLang="en-US" dirty="0" smtClean="0"/>
              <a:t>번째 숫자의 평균으로 정의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최빈수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관찰되는 값</a:t>
            </a:r>
          </a:p>
          <a:p>
            <a:pPr lvl="1"/>
            <a:r>
              <a:rPr lang="ko-KR" altLang="en-US" dirty="0" smtClean="0"/>
              <a:t>히스토그램은 </a:t>
            </a:r>
            <a:r>
              <a:rPr lang="ko-KR" altLang="en-US" dirty="0" err="1" smtClean="0"/>
              <a:t>최빈치에서</a:t>
            </a:r>
            <a:r>
              <a:rPr lang="ko-KR" altLang="en-US" dirty="0" smtClean="0"/>
              <a:t> 그 높이가 제일 높음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A&lt;-c(rep(5,8), rep(4,11), rep(3,9), rep(2,2), rep(1,3))</a:t>
            </a:r>
          </a:p>
          <a:p>
            <a:pPr>
              <a:buNone/>
            </a:pPr>
            <a:r>
              <a:rPr lang="en-US" altLang="ko-KR" dirty="0" smtClean="0"/>
              <a:t>B&lt;-c(rep(5,4), rep(4,6), rep(3,10), rep(2,8), rep(1,4))</a:t>
            </a:r>
          </a:p>
          <a:p>
            <a:pPr>
              <a:buNone/>
            </a:pPr>
            <a:r>
              <a:rPr lang="en-US" altLang="ko-KR" dirty="0" err="1" smtClean="0"/>
              <a:t>wilcox.test</a:t>
            </a:r>
            <a:r>
              <a:rPr lang="en-US" altLang="ko-KR" dirty="0" smtClean="0"/>
              <a:t>(A, B, exact=F, correct=F)</a:t>
            </a:r>
          </a:p>
          <a:p>
            <a:pPr>
              <a:buNone/>
            </a:pPr>
            <a:r>
              <a:rPr lang="en-US" altLang="ko-KR" dirty="0" err="1" smtClean="0"/>
              <a:t>Wilcoxon</a:t>
            </a:r>
            <a:r>
              <a:rPr lang="en-US" altLang="ko-KR" dirty="0" smtClean="0"/>
              <a:t> rank sum test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A and B</a:t>
            </a:r>
          </a:p>
          <a:p>
            <a:pPr>
              <a:buNone/>
            </a:pPr>
            <a:r>
              <a:rPr lang="en-US" altLang="ko-KR" dirty="0" smtClean="0"/>
              <a:t>W = 690, p-value = 0.02887</a:t>
            </a:r>
          </a:p>
          <a:p>
            <a:pPr>
              <a:buNone/>
            </a:pPr>
            <a:r>
              <a:rPr lang="en-US" altLang="ko-KR" dirty="0" smtClean="0"/>
              <a:t>alternative hypothesis: true location shift is not equal to 0</a:t>
            </a:r>
          </a:p>
          <a:p>
            <a:pPr>
              <a:buNone/>
            </a:pPr>
            <a:r>
              <a:rPr lang="en-US" altLang="ko-KR" dirty="0" smtClean="0"/>
              <a:t> </a:t>
            </a:r>
          </a:p>
          <a:p>
            <a:pPr>
              <a:buNone/>
            </a:pPr>
            <a:r>
              <a:rPr lang="ko-KR" altLang="en-US" dirty="0" smtClean="0"/>
              <a:t>유의한 차이가 있다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ANOVA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이상의 모집단의 상관관계가 있는지를 판단한다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K</a:t>
            </a:r>
            <a:r>
              <a:rPr lang="ko-KR" altLang="en-US" dirty="0" smtClean="0"/>
              <a:t>개의 모집단의 평균을 이용하여 상관관계의 유무를 판단한다 </a:t>
            </a:r>
            <a:endParaRPr lang="en-US" altLang="ko-KR" dirty="0" smtClean="0"/>
          </a:p>
          <a:p>
            <a:r>
              <a:rPr lang="ko-KR" altLang="en-US" dirty="0" smtClean="0"/>
              <a:t>집단 별 차이가 통계적으로 의미가 있는지 검증해 보자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귀무가설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평균이 같다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대립가설</a:t>
            </a:r>
            <a:r>
              <a:rPr lang="en-US" altLang="ko-KR" dirty="0" smtClean="0"/>
              <a:t>:</a:t>
            </a:r>
            <a:r>
              <a:rPr lang="ko-KR" altLang="en-US" dirty="0" smtClean="0"/>
              <a:t>평균이 같지 않다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ko-KR" dirty="0" smtClean="0"/>
              <a:t>&gt; xx&lt;-c(1,2,3,4,5,6,7,8,9)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yy</a:t>
            </a:r>
            <a:r>
              <a:rPr lang="en-US" altLang="ko-KR" dirty="0" smtClean="0"/>
              <a:t>&lt;-c(1.09, 2.12, 2.92, 4.06, 4.90, 6.08, 7.01, 7.92, 8.94)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zz</a:t>
            </a:r>
            <a:r>
              <a:rPr lang="en-US" altLang="ko-KR" dirty="0" smtClean="0"/>
              <a:t>&lt;-c(1.10, 1.96, 2.98, 4.09, 4.92, 6.10, 6.88, 7.97, 9.01)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mydata</a:t>
            </a:r>
            <a:r>
              <a:rPr lang="en-US" altLang="ko-KR" dirty="0" smtClean="0"/>
              <a:t>&lt;-c(xx, </a:t>
            </a:r>
            <a:r>
              <a:rPr lang="en-US" altLang="ko-KR" dirty="0" err="1" smtClean="0"/>
              <a:t>yy,zz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mydata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[1] 1.00 2.00 3.00 4.00 5.00 6.00 7.00 8.00 9.00 1.09 2.12 2.92 4.06 4.90</a:t>
            </a:r>
          </a:p>
          <a:p>
            <a:pPr>
              <a:buNone/>
            </a:pPr>
            <a:r>
              <a:rPr lang="en-US" altLang="ko-KR" dirty="0" smtClean="0"/>
              <a:t>[15] 6.08 7.01 7.92 8.94 1.10 1.96 2.98 4.09 4.92 6.10 6.88 7.97 9.01</a:t>
            </a:r>
          </a:p>
          <a:p>
            <a:pPr>
              <a:buNone/>
            </a:pPr>
            <a:r>
              <a:rPr lang="en-US" altLang="ko-KR" dirty="0" smtClean="0"/>
              <a:t>&gt; group&lt;-c(rep(1,9), rep(2,9), rep(3,9))</a:t>
            </a:r>
          </a:p>
          <a:p>
            <a:pPr>
              <a:buNone/>
            </a:pPr>
            <a:r>
              <a:rPr lang="en-US" altLang="ko-KR" dirty="0" smtClean="0"/>
              <a:t>&gt; group</a:t>
            </a:r>
          </a:p>
          <a:p>
            <a:pPr>
              <a:buNone/>
            </a:pPr>
            <a:r>
              <a:rPr lang="en-US" altLang="ko-KR" dirty="0" smtClean="0"/>
              <a:t> [1] 1 1 1 1 1 1 1 1 1 2 2 2 2 2 2 2 2 2 3 3 3 3 3 3 3 3 3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oneway.test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mydata~group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=T)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One-way analysis of means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</a:t>
            </a:r>
            <a:r>
              <a:rPr lang="en-US" altLang="ko-KR" dirty="0" err="1" smtClean="0"/>
              <a:t>mydata</a:t>
            </a:r>
            <a:r>
              <a:rPr lang="en-US" altLang="ko-KR" dirty="0" smtClean="0"/>
              <a:t> and group</a:t>
            </a:r>
          </a:p>
          <a:p>
            <a:pPr>
              <a:buNone/>
            </a:pPr>
            <a:r>
              <a:rPr lang="en-US" altLang="ko-KR" dirty="0" smtClean="0"/>
              <a:t>F = 6.526e-06, num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2, </a:t>
            </a:r>
            <a:r>
              <a:rPr lang="en-US" altLang="ko-KR" dirty="0" err="1" smtClean="0"/>
              <a:t>denom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24, p-value = 1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산포도와 상관계수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cor.test</a:t>
            </a:r>
            <a:r>
              <a:rPr lang="en-US" altLang="ko-KR" dirty="0" smtClean="0"/>
              <a:t>( x, # </a:t>
            </a:r>
            <a:r>
              <a:rPr lang="ko-KR" altLang="en-US" dirty="0" smtClean="0"/>
              <a:t>숫자 벡터 </a:t>
            </a:r>
            <a:r>
              <a:rPr lang="en-US" altLang="ko-KR" dirty="0" smtClean="0"/>
              <a:t>y, # </a:t>
            </a:r>
            <a:r>
              <a:rPr lang="ko-KR" altLang="en-US" dirty="0" smtClean="0"/>
              <a:t>숫자 벡터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alternative=c("</a:t>
            </a:r>
            <a:r>
              <a:rPr lang="en-US" altLang="ko-KR" dirty="0" err="1" smtClean="0"/>
              <a:t>two.sided</a:t>
            </a:r>
            <a:r>
              <a:rPr lang="en-US" altLang="ko-KR" dirty="0" smtClean="0"/>
              <a:t>", "less", "greater"), </a:t>
            </a:r>
          </a:p>
          <a:p>
            <a:pPr>
              <a:buNone/>
            </a:pPr>
            <a:r>
              <a:rPr lang="en-US" altLang="ko-KR" dirty="0" smtClean="0"/>
              <a:t>      # </a:t>
            </a:r>
            <a:r>
              <a:rPr lang="ko-KR" altLang="en-US" dirty="0" smtClean="0"/>
              <a:t>대립가설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기본값은 양측 검정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two.sided</a:t>
            </a:r>
            <a:r>
              <a:rPr lang="en-US" altLang="ko-KR" dirty="0" smtClean="0"/>
              <a:t>)    </a:t>
            </a:r>
          </a:p>
          <a:p>
            <a:pPr>
              <a:buNone/>
            </a:pPr>
            <a:r>
              <a:rPr lang="en-US" altLang="ko-KR" dirty="0" smtClean="0"/>
              <a:t>     method=c("</a:t>
            </a:r>
            <a:r>
              <a:rPr lang="en-US" altLang="ko-KR" dirty="0" err="1" smtClean="0"/>
              <a:t>pearson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kendall</a:t>
            </a:r>
            <a:r>
              <a:rPr lang="en-US" altLang="ko-KR" dirty="0" smtClean="0"/>
              <a:t>", "spearman") </a:t>
            </a:r>
          </a:p>
          <a:p>
            <a:pPr>
              <a:buNone/>
            </a:pPr>
            <a:r>
              <a:rPr lang="en-US" altLang="ko-KR" dirty="0" smtClean="0"/>
              <a:t>    # </a:t>
            </a:r>
            <a:r>
              <a:rPr lang="ko-KR" altLang="en-US" dirty="0" smtClean="0"/>
              <a:t>상관 계수의 종류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기본값은 </a:t>
            </a:r>
            <a:r>
              <a:rPr lang="ko-KR" altLang="en-US" dirty="0" err="1" smtClean="0"/>
              <a:t>피어슨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331640" y="2060848"/>
          <a:ext cx="1295400" cy="635000"/>
        </p:xfrm>
        <a:graphic>
          <a:graphicData uri="http://schemas.openxmlformats.org/presentationml/2006/ole">
            <p:oleObj spid="_x0000_s1026" name="포장기 셸 개체" showAsIcon="1" r:id="rId3" imgW="1295640" imgH="635040" progId="Package">
              <p:embed/>
            </p:oleObj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다음 두건의 데이터 간에 상관관계가 있는지의 여부를 판단하라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x &lt;- c(70, 72, 62, 64, 71, 76, 0, 65, 74, 72)</a:t>
            </a:r>
          </a:p>
          <a:p>
            <a:pPr>
              <a:buNone/>
            </a:pPr>
            <a:r>
              <a:rPr lang="en-US" altLang="ko-KR" dirty="0" smtClean="0"/>
              <a:t>&gt; y &lt;- c(70, 74, 65, 68, 72, 74, 61, 66, 76, 75)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cor.test</a:t>
            </a:r>
            <a:r>
              <a:rPr lang="en-US" altLang="ko-KR" dirty="0" smtClean="0"/>
              <a:t>(x, y, method='</a:t>
            </a:r>
            <a:r>
              <a:rPr lang="en-US" altLang="ko-KR" dirty="0" err="1" smtClean="0"/>
              <a:t>pearson</a:t>
            </a:r>
            <a:r>
              <a:rPr lang="en-US" altLang="ko-KR" dirty="0" smtClean="0"/>
              <a:t>')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    Pearson's product-moment correlation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data:  x and y</a:t>
            </a:r>
          </a:p>
          <a:p>
            <a:pPr>
              <a:buNone/>
            </a:pPr>
            <a:r>
              <a:rPr lang="en-US" altLang="ko-KR" dirty="0" smtClean="0"/>
              <a:t>t = 3.4455,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= 8, p-value = 0.008752</a:t>
            </a:r>
          </a:p>
          <a:p>
            <a:pPr>
              <a:buNone/>
            </a:pPr>
            <a:r>
              <a:rPr lang="en-US" altLang="ko-KR" dirty="0" smtClean="0"/>
              <a:t>alternative hypothesis: true correlation is not equal to 0</a:t>
            </a:r>
          </a:p>
          <a:p>
            <a:pPr>
              <a:buNone/>
            </a:pPr>
            <a:r>
              <a:rPr lang="en-US" altLang="ko-KR" dirty="0" smtClean="0"/>
              <a:t>95 percent confidence interval:</a:t>
            </a:r>
          </a:p>
          <a:p>
            <a:pPr>
              <a:buNone/>
            </a:pPr>
            <a:r>
              <a:rPr lang="en-US" altLang="ko-KR" dirty="0" smtClean="0"/>
              <a:t> 0.2791495 0.9434286</a:t>
            </a:r>
          </a:p>
          <a:p>
            <a:pPr>
              <a:buNone/>
            </a:pPr>
            <a:r>
              <a:rPr lang="en-US" altLang="ko-KR" dirty="0" smtClean="0"/>
              <a:t>sample estimates:</a:t>
            </a:r>
          </a:p>
          <a:p>
            <a:pPr>
              <a:buNone/>
            </a:pPr>
            <a:r>
              <a:rPr lang="en-US" altLang="ko-KR" dirty="0" smtClean="0"/>
              <a:t>      </a:t>
            </a:r>
            <a:r>
              <a:rPr lang="en-US" altLang="ko-KR" dirty="0" err="1" smtClean="0"/>
              <a:t>cor</a:t>
            </a:r>
            <a:r>
              <a:rPr lang="en-US" altLang="ko-KR" dirty="0" smtClean="0"/>
              <a:t> </a:t>
            </a:r>
          </a:p>
          <a:p>
            <a:pPr>
              <a:buNone/>
            </a:pPr>
            <a:r>
              <a:rPr lang="en-US" altLang="ko-KR" dirty="0" smtClean="0"/>
              <a:t>0.7729264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피어슨</a:t>
            </a:r>
            <a:r>
              <a:rPr lang="ko-KR" altLang="en-US" dirty="0" smtClean="0"/>
              <a:t> 상관계수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-1~1 </a:t>
            </a:r>
            <a:r>
              <a:rPr lang="ko-KR" altLang="en-US" dirty="0" smtClean="0"/>
              <a:t>사이의 값을 가진다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보다 크면 선형적 증가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보다 작으면 선형적 감소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이면 두 변수가 상관관계가 없음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이면 두 변수가 상관 관계 최대 </a:t>
            </a:r>
            <a:endParaRPr lang="ko-KR" altLang="en-US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 또는 둘 이상의 독립 변수가 한 단위 증가할 때 그것이 종속변수에 미치는 영향을 측정하기 위한 예측 모형 </a:t>
            </a:r>
            <a:endParaRPr lang="en-US" altLang="ko-KR" dirty="0" smtClean="0"/>
          </a:p>
          <a:p>
            <a:r>
              <a:rPr lang="ko-KR" altLang="en-US" dirty="0" smtClean="0"/>
              <a:t>독립 변수의 값에 대응하는 종속 변수의 값을 예측하고자 하는 분석방법이다 </a:t>
            </a:r>
            <a:endParaRPr lang="en-US" altLang="ko-KR" dirty="0" smtClean="0"/>
          </a:p>
          <a:p>
            <a:r>
              <a:rPr lang="ko-KR" altLang="en-US" dirty="0" smtClean="0"/>
              <a:t>선형회귀분석과 다중회귀분석이 있다 </a:t>
            </a:r>
            <a:endParaRPr lang="en-US" altLang="ko-KR" dirty="0" smtClean="0"/>
          </a:p>
          <a:p>
            <a:r>
              <a:rPr lang="ko-KR" altLang="en-US" dirty="0" smtClean="0"/>
              <a:t>논문을 쓰거나 마케팅 분석을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자주 사용되는 통계 기법이다 </a:t>
            </a:r>
            <a:endParaRPr lang="en-US" altLang="ko-KR" dirty="0" smtClean="0"/>
          </a:p>
          <a:p>
            <a:r>
              <a:rPr lang="ko-KR" altLang="en-US" dirty="0" smtClean="0"/>
              <a:t>시간에 따라 변화하는 데이터나 어떤 영향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가설에 근거한 결과의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원인과 결과의 모델링 등의 통계 예측에 사용된다  </a:t>
            </a:r>
            <a:endParaRPr lang="ko-KR" altLang="en-US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setwd</a:t>
            </a:r>
            <a:r>
              <a:rPr lang="en-US" altLang="ko-KR" dirty="0" smtClean="0"/>
              <a:t>("C:/Study/R")</a:t>
            </a:r>
          </a:p>
          <a:p>
            <a:pPr>
              <a:buNone/>
            </a:pPr>
            <a:r>
              <a:rPr lang="en-US" altLang="ko-KR" dirty="0" smtClean="0"/>
              <a:t>salary &lt;- read.csv("salary.csv")</a:t>
            </a:r>
          </a:p>
          <a:p>
            <a:pPr>
              <a:buNone/>
            </a:pPr>
            <a:r>
              <a:rPr lang="en-US" altLang="ko-KR" dirty="0" smtClean="0"/>
              <a:t>head(salary)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salary$incentive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salary$salary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salary$incentive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salary$salary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salary$incentive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salary$salary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cor.test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salary$incentive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salary$salary</a:t>
            </a:r>
            <a:r>
              <a:rPr lang="en-US" altLang="ko-KR" dirty="0" smtClean="0"/>
              <a:t>, method='</a:t>
            </a:r>
            <a:r>
              <a:rPr lang="en-US" altLang="ko-KR" dirty="0" err="1" smtClean="0"/>
              <a:t>pearson</a:t>
            </a:r>
            <a:r>
              <a:rPr lang="en-US" altLang="ko-KR" dirty="0" smtClean="0"/>
              <a:t>')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salaryLm</a:t>
            </a:r>
            <a:r>
              <a:rPr lang="en-US" altLang="ko-KR" dirty="0" smtClean="0"/>
              <a:t>&lt;-lm(</a:t>
            </a:r>
            <a:r>
              <a:rPr lang="en-US" altLang="ko-KR" dirty="0" err="1" smtClean="0"/>
              <a:t>incentive~salary</a:t>
            </a:r>
            <a:r>
              <a:rPr lang="en-US" altLang="ko-KR" dirty="0" smtClean="0"/>
              <a:t>, data=salary)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salaryLm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Call:</a:t>
            </a:r>
          </a:p>
          <a:p>
            <a:pPr>
              <a:buNone/>
            </a:pPr>
            <a:r>
              <a:rPr lang="en-US" altLang="ko-KR" dirty="0" smtClean="0"/>
              <a:t>lm(formula = incentive ~ salary, data = salary)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Coefficients:</a:t>
            </a:r>
          </a:p>
          <a:p>
            <a:pPr>
              <a:buNone/>
            </a:pPr>
            <a:r>
              <a:rPr lang="en-US" altLang="ko-KR" dirty="0" smtClean="0"/>
              <a:t>(Intercept)       salary      #Y = 0.4378X + 4.8549</a:t>
            </a:r>
          </a:p>
          <a:p>
            <a:pPr>
              <a:buNone/>
            </a:pPr>
            <a:r>
              <a:rPr lang="en-US" altLang="ko-KR" dirty="0" smtClean="0"/>
              <a:t>     4.8549       0.4378 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abline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salaryLm</a:t>
            </a:r>
            <a:r>
              <a:rPr lang="en-US" altLang="ko-KR" dirty="0" smtClean="0"/>
              <a:t> ) #</a:t>
            </a:r>
            <a:r>
              <a:rPr lang="ko-KR" altLang="en-US" dirty="0" smtClean="0"/>
              <a:t>추세선 그리기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abline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salaryLm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col</a:t>
            </a:r>
            <a:r>
              <a:rPr lang="en-US" altLang="ko-KR" dirty="0" smtClean="0"/>
              <a:t>="red")</a:t>
            </a:r>
          </a:p>
          <a:p>
            <a:pPr>
              <a:buNone/>
            </a:pPr>
            <a:r>
              <a:rPr lang="en-US" altLang="ko-KR" dirty="0" err="1" smtClean="0"/>
              <a:t>png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회귀분서</a:t>
            </a:r>
            <a:r>
              <a:rPr lang="en-US" altLang="ko-KR" dirty="0" smtClean="0"/>
              <a:t>1.png”)</a:t>
            </a:r>
          </a:p>
          <a:p>
            <a:pPr>
              <a:buFont typeface="Wingdings"/>
              <a:buChar char="Ø"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84784"/>
            <a:ext cx="6192688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중간값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ko-KR" dirty="0" smtClean="0"/>
              <a:t>명이 시험을 봤는데 성적이</a:t>
            </a:r>
            <a:r>
              <a:rPr lang="en-US" altLang="ko-KR" dirty="0" smtClean="0"/>
              <a:t> A: 85</a:t>
            </a:r>
            <a:r>
              <a:rPr lang="ko-KR" altLang="ko-KR" dirty="0" smtClean="0"/>
              <a:t>점</a:t>
            </a:r>
            <a:r>
              <a:rPr lang="en-US" altLang="ko-KR" dirty="0" smtClean="0"/>
              <a:t>, B: 90</a:t>
            </a:r>
            <a:r>
              <a:rPr lang="ko-KR" altLang="ko-KR" dirty="0" smtClean="0"/>
              <a:t>점</a:t>
            </a:r>
            <a:r>
              <a:rPr lang="en-US" altLang="ko-KR" dirty="0" smtClean="0"/>
              <a:t>, C: 93</a:t>
            </a:r>
            <a:r>
              <a:rPr lang="ko-KR" altLang="ko-KR" dirty="0" smtClean="0"/>
              <a:t>점</a:t>
            </a:r>
            <a:r>
              <a:rPr lang="en-US" altLang="ko-KR" dirty="0" smtClean="0"/>
              <a:t> ,D: 86</a:t>
            </a:r>
            <a:r>
              <a:rPr lang="ko-KR" altLang="ko-KR" dirty="0" smtClean="0"/>
              <a:t>점</a:t>
            </a:r>
            <a:r>
              <a:rPr lang="en-US" altLang="ko-KR" dirty="0" smtClean="0"/>
              <a:t> , E: 82</a:t>
            </a:r>
            <a:r>
              <a:rPr lang="ko-KR" altLang="ko-KR" dirty="0" smtClean="0"/>
              <a:t>점 이라고 할 경우 평균값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 87.2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평균의 문제점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특정값에</a:t>
            </a:r>
            <a:r>
              <a:rPr lang="ko-KR" altLang="en-US" dirty="0" smtClean="0"/>
              <a:t> 몰려 있을 경우 평균은 그 값을 대표하지 못한다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3356992"/>
            <a:ext cx="6984776" cy="2592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/>
              <a:t>&gt; x&lt;-c(43, 45, 50, 65, 100)</a:t>
            </a:r>
          </a:p>
          <a:p>
            <a:r>
              <a:rPr lang="en-US" altLang="ko-KR" sz="2400" dirty="0" smtClean="0"/>
              <a:t>&gt; mean(x)</a:t>
            </a:r>
          </a:p>
          <a:p>
            <a:r>
              <a:rPr lang="en-US" altLang="ko-KR" sz="2400" dirty="0" smtClean="0"/>
              <a:t>[1] 60.6</a:t>
            </a:r>
          </a:p>
          <a:p>
            <a:r>
              <a:rPr lang="en-US" altLang="ko-KR" sz="2400" dirty="0" smtClean="0"/>
              <a:t>&gt; summary(x)</a:t>
            </a:r>
          </a:p>
          <a:p>
            <a:r>
              <a:rPr lang="en-US" altLang="ko-KR" sz="2400" dirty="0" smtClean="0"/>
              <a:t>   Min. 1st Qu.  Median    Mean 3rd Qu.    Max. </a:t>
            </a:r>
          </a:p>
          <a:p>
            <a:r>
              <a:rPr lang="en-US" altLang="ko-KR" sz="2400" dirty="0" smtClean="0"/>
              <a:t>   43.0    45.0    50.0    60.6    65.0   100.0 </a:t>
            </a:r>
            <a:endParaRPr lang="en-US" altLang="ko-KR" sz="2400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회귀분석을 이용한 미래예측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인센티브가 </a:t>
            </a:r>
            <a:r>
              <a:rPr lang="en-US" altLang="ko-KR" dirty="0" smtClean="0"/>
              <a:t>3% </a:t>
            </a:r>
            <a:r>
              <a:rPr lang="ko-KR" altLang="en-US" dirty="0" err="1" smtClean="0"/>
              <a:t>오를때</a:t>
            </a:r>
            <a:r>
              <a:rPr lang="ko-KR" altLang="en-US" dirty="0" smtClean="0"/>
              <a:t> 급여는 약 </a:t>
            </a:r>
            <a:r>
              <a:rPr lang="en-US" altLang="ko-KR" dirty="0" smtClean="0"/>
              <a:t>6% </a:t>
            </a:r>
            <a:r>
              <a:rPr lang="ko-KR" altLang="en-US" dirty="0" smtClean="0"/>
              <a:t>오름을 예상할 수 있음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Y = 0.4378X + 4.8549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그러나 위 그래프에서 인센티브와 급여의 회귀선이 잘 맞지는 않음 </a:t>
            </a:r>
            <a:endParaRPr lang="en-US" altLang="ko-KR" dirty="0" smtClean="0"/>
          </a:p>
          <a:p>
            <a:r>
              <a:rPr lang="ko-KR" altLang="en-US" dirty="0" smtClean="0"/>
              <a:t>급여의 범위를 예측해야 한다 </a:t>
            </a:r>
            <a:endParaRPr lang="en-US" altLang="ko-KR" dirty="0" smtClean="0"/>
          </a:p>
          <a:p>
            <a:r>
              <a:rPr lang="en-US" altLang="ko-KR" dirty="0" smtClean="0"/>
              <a:t>summary(</a:t>
            </a:r>
            <a:r>
              <a:rPr lang="en-US" altLang="ko-KR" dirty="0" err="1" smtClean="0"/>
              <a:t>salaryLm</a:t>
            </a:r>
            <a:r>
              <a:rPr lang="en-US" altLang="ko-KR" dirty="0" smtClean="0"/>
              <a:t>) #</a:t>
            </a:r>
            <a:r>
              <a:rPr lang="ko-KR" altLang="en-US" dirty="0" smtClean="0"/>
              <a:t>회귀분석의 결과를 정리하여 보여준다 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회귀분석의 결과 정리</a:t>
            </a:r>
            <a:endParaRPr lang="ko-KR" altLang="en-US" dirty="0"/>
          </a:p>
        </p:txBody>
      </p:sp>
      <p:pic>
        <p:nvPicPr>
          <p:cNvPr id="4" name="내용 개체 틀 3" descr="캡처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7" y="1628800"/>
            <a:ext cx="7344816" cy="4032447"/>
          </a:xfrm>
        </p:spPr>
      </p:pic>
      <p:sp>
        <p:nvSpPr>
          <p:cNvPr id="5" name="직사각형 4"/>
          <p:cNvSpPr/>
          <p:nvPr/>
        </p:nvSpPr>
        <p:spPr>
          <a:xfrm>
            <a:off x="467544" y="4725144"/>
            <a:ext cx="720080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021288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오차범위 </a:t>
            </a:r>
            <a:r>
              <a:rPr lang="en-US" altLang="ko-KR" dirty="0" smtClean="0">
                <a:solidFill>
                  <a:srgbClr val="FF0000"/>
                </a:solidFill>
              </a:rPr>
              <a:t>: 1.624  </a:t>
            </a:r>
            <a:r>
              <a:rPr lang="ko-KR" altLang="en-US" dirty="0" smtClean="0">
                <a:solidFill>
                  <a:srgbClr val="FF0000"/>
                </a:solidFill>
              </a:rPr>
              <a:t>예상급여범위 </a:t>
            </a:r>
            <a:r>
              <a:rPr lang="en-US" altLang="ko-KR" dirty="0" smtClean="0">
                <a:solidFill>
                  <a:srgbClr val="FF0000"/>
                </a:solidFill>
              </a:rPr>
              <a:t>6.1723-1.624~6.1732+1.624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 실습</a:t>
            </a:r>
            <a:r>
              <a:rPr lang="en-US" altLang="ko-KR" dirty="0" smtClean="0"/>
              <a:t>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regression.csv </a:t>
            </a:r>
            <a:r>
              <a:rPr lang="ko-KR" altLang="en-US" dirty="0" smtClean="0"/>
              <a:t>파일 분석하기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 &lt;- read.csv("regression.csv")</a:t>
            </a:r>
          </a:p>
          <a:p>
            <a:pPr>
              <a:buNone/>
            </a:pPr>
            <a:r>
              <a:rPr lang="en-US" altLang="ko-KR" dirty="0" smtClean="0"/>
              <a:t>head(data)</a:t>
            </a:r>
          </a:p>
          <a:p>
            <a:pPr>
              <a:buNone/>
            </a:pPr>
            <a:r>
              <a:rPr lang="en-US" altLang="ko-KR" dirty="0" smtClean="0"/>
              <a:t>        age height weight</a:t>
            </a:r>
          </a:p>
          <a:p>
            <a:pPr>
              <a:buNone/>
            </a:pPr>
            <a:r>
              <a:rPr lang="en-US" altLang="ko-KR" dirty="0" smtClean="0"/>
              <a:t>1   0~3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59.1    5.9</a:t>
            </a:r>
          </a:p>
          <a:p>
            <a:pPr>
              <a:buNone/>
            </a:pPr>
            <a:r>
              <a:rPr lang="en-US" altLang="ko-KR" dirty="0" smtClean="0"/>
              <a:t>2   3~6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66.7    8.0</a:t>
            </a:r>
          </a:p>
          <a:p>
            <a:pPr>
              <a:buNone/>
            </a:pPr>
            <a:r>
              <a:rPr lang="en-US" altLang="ko-KR" dirty="0" smtClean="0"/>
              <a:t>3   6~9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71.4    8.9</a:t>
            </a:r>
          </a:p>
          <a:p>
            <a:pPr>
              <a:buNone/>
            </a:pPr>
            <a:r>
              <a:rPr lang="en-US" altLang="ko-KR" dirty="0" smtClean="0"/>
              <a:t>4  9~12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75.0   10.1</a:t>
            </a:r>
          </a:p>
          <a:p>
            <a:pPr>
              <a:buNone/>
            </a:pPr>
            <a:r>
              <a:rPr lang="en-US" altLang="ko-KR" dirty="0" smtClean="0"/>
              <a:t>5 12~18</a:t>
            </a:r>
            <a:r>
              <a:rPr lang="ko-KR" altLang="en-US" dirty="0" smtClean="0"/>
              <a:t>개월   </a:t>
            </a:r>
            <a:r>
              <a:rPr lang="en-US" altLang="ko-KR" dirty="0" smtClean="0"/>
              <a:t>80.1   10.9</a:t>
            </a:r>
          </a:p>
          <a:p>
            <a:pPr>
              <a:buNone/>
            </a:pPr>
            <a:r>
              <a:rPr lang="en-US" altLang="ko-KR" dirty="0" smtClean="0"/>
              <a:t>6       2</a:t>
            </a:r>
            <a:r>
              <a:rPr lang="ko-KR" altLang="en-US" dirty="0" smtClean="0"/>
              <a:t>세   </a:t>
            </a:r>
            <a:r>
              <a:rPr lang="en-US" altLang="ko-KR" dirty="0" smtClean="0"/>
              <a:t>87.8   13.2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 실습</a:t>
            </a:r>
            <a:r>
              <a:rPr lang="en-US" altLang="ko-KR" dirty="0" smtClean="0"/>
              <a:t>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키와 몸무게의 상관관계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 &lt;- read.csv("regression.csv")</a:t>
            </a:r>
          </a:p>
          <a:p>
            <a:pPr>
              <a:buNone/>
            </a:pPr>
            <a:r>
              <a:rPr lang="en-US" altLang="ko-KR" dirty="0" smtClean="0"/>
              <a:t>head(data)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data$weight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data$height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=c(1,2))</a:t>
            </a:r>
          </a:p>
          <a:p>
            <a:pPr>
              <a:buNone/>
            </a:pPr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data$weight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data$height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data$weight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data$height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cor.test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data$weight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data$height</a:t>
            </a:r>
            <a:r>
              <a:rPr lang="en-US" altLang="ko-KR" dirty="0" smtClean="0"/>
              <a:t>, method='</a:t>
            </a:r>
            <a:r>
              <a:rPr lang="en-US" altLang="ko-KR" dirty="0" err="1" smtClean="0"/>
              <a:t>pearson</a:t>
            </a:r>
            <a:r>
              <a:rPr lang="en-US" altLang="ko-KR" dirty="0" smtClean="0"/>
              <a:t>')</a:t>
            </a:r>
          </a:p>
          <a:p>
            <a:pPr>
              <a:buNone/>
            </a:pPr>
            <a:r>
              <a:rPr lang="en-US" altLang="ko-KR" dirty="0" err="1" smtClean="0"/>
              <a:t>datalm</a:t>
            </a:r>
            <a:r>
              <a:rPr lang="en-US" altLang="ko-KR" dirty="0" smtClean="0"/>
              <a:t>&lt;-lm(</a:t>
            </a:r>
            <a:r>
              <a:rPr lang="en-US" altLang="ko-KR" dirty="0" err="1" smtClean="0"/>
              <a:t>height~weight</a:t>
            </a:r>
            <a:r>
              <a:rPr lang="en-US" altLang="ko-KR" dirty="0" smtClean="0"/>
              <a:t>, data=data)</a:t>
            </a:r>
          </a:p>
          <a:p>
            <a:pPr>
              <a:buNone/>
            </a:pPr>
            <a:r>
              <a:rPr lang="en-US" altLang="ko-KR" dirty="0" err="1" smtClean="0"/>
              <a:t>abline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datalm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col</a:t>
            </a:r>
            <a:r>
              <a:rPr lang="en-US" altLang="ko-KR" dirty="0" smtClean="0"/>
              <a:t>="red")</a:t>
            </a:r>
          </a:p>
          <a:p>
            <a:pPr>
              <a:buNone/>
            </a:pPr>
            <a:r>
              <a:rPr lang="en-US" altLang="ko-KR" dirty="0" err="1" smtClean="0"/>
              <a:t>datalm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y = 70.948   + 1.522 * x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1438"/>
            <a:ext cx="7128792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회귀분석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84784"/>
            <a:ext cx="5832648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날씨와 판매량 예측하기 </a:t>
            </a:r>
            <a:endParaRPr lang="en-US" altLang="ko-KR" dirty="0" smtClean="0"/>
          </a:p>
          <a:p>
            <a:r>
              <a:rPr lang="ko-KR" altLang="en-US" dirty="0" smtClean="0"/>
              <a:t>날씨데이터</a:t>
            </a:r>
            <a:r>
              <a:rPr lang="en-US" altLang="ko-KR" dirty="0" smtClean="0"/>
              <a:t>1.csv </a:t>
            </a:r>
            <a:r>
              <a:rPr lang="ko-KR" altLang="en-US" dirty="0" smtClean="0"/>
              <a:t>파일을 읽어서 기온과 아이스크림 판매량의 상관관계를 분석하고 다음처럼 회귀선을 이용한 차트를 작성하고 기온이 다음과 </a:t>
            </a:r>
            <a:r>
              <a:rPr lang="ko-KR" altLang="en-US" dirty="0" err="1" smtClean="0"/>
              <a:t>같을때</a:t>
            </a:r>
            <a:r>
              <a:rPr lang="ko-KR" altLang="en-US" dirty="0" smtClean="0"/>
              <a:t> 판매량과 오차를 계산하시오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7" y="3068960"/>
            <a:ext cx="5976664" cy="305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예측기온데이터</a:t>
            </a:r>
            <a:endParaRPr lang="en-US" altLang="ko-KR" dirty="0" smtClean="0"/>
          </a:p>
          <a:p>
            <a:r>
              <a:rPr lang="en-US" altLang="ko-KR" dirty="0" smtClean="0"/>
              <a:t>25,25,26,26,27,28,28,29,29,30,31,31,31,30,30,29,29,29,30,30,30,31,31,31,31,32,32,32,31,31,31</a:t>
            </a:r>
            <a:endParaRPr lang="ko-KR" altLang="en-US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독립 변수가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이상인 선형회귀분석</a:t>
            </a:r>
            <a:endParaRPr lang="en-US" altLang="ko-KR" dirty="0" smtClean="0"/>
          </a:p>
          <a:p>
            <a:r>
              <a:rPr lang="ko-KR" altLang="en-US" dirty="0" smtClean="0"/>
              <a:t>분석의 대상이 되는 모든 독립 변수를 넣고 </a:t>
            </a:r>
            <a:r>
              <a:rPr lang="ko-KR" altLang="en-US" dirty="0" err="1" smtClean="0"/>
              <a:t>회귀식을</a:t>
            </a:r>
            <a:r>
              <a:rPr lang="ko-KR" altLang="en-US" dirty="0" smtClean="0"/>
              <a:t> 구성한다 </a:t>
            </a:r>
            <a:endParaRPr lang="en-US" altLang="ko-KR" dirty="0" smtClean="0"/>
          </a:p>
          <a:p>
            <a:r>
              <a:rPr lang="ko-KR" altLang="en-US" dirty="0" smtClean="0"/>
              <a:t>그 다음에 종속 변수에 대한 기여도가 낮은 변수부터 하나씩 제거해 나가는 것이다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최종적으로 종속변수에 대한 기여도가 높은 변수들로 구성된 </a:t>
            </a:r>
            <a:r>
              <a:rPr lang="ko-KR" altLang="en-US" dirty="0" err="1" smtClean="0"/>
              <a:t>회귀식을</a:t>
            </a:r>
            <a:r>
              <a:rPr lang="ko-KR" altLang="en-US" dirty="0" smtClean="0"/>
              <a:t> 완성한다 </a:t>
            </a:r>
            <a:endParaRPr lang="en-US" altLang="ko-KR" dirty="0" smtClean="0"/>
          </a:p>
          <a:p>
            <a:r>
              <a:rPr lang="ko-KR" altLang="en-US" dirty="0" smtClean="0"/>
              <a:t>독립변수 </a:t>
            </a:r>
            <a:r>
              <a:rPr lang="ko-KR" altLang="en-US" dirty="0" err="1" smtClean="0"/>
              <a:t>제거방식이는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단계선택법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전진 선택법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후진 선택법</a:t>
            </a:r>
            <a:r>
              <a:rPr lang="en-US" altLang="ko-KR" dirty="0" smtClean="0"/>
              <a:t>”,”</a:t>
            </a:r>
            <a:r>
              <a:rPr lang="ko-KR" altLang="en-US" dirty="0" err="1" smtClean="0"/>
              <a:t>제거법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전체입력법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등 다양한 방법이 있으나 보통은 후신선택법을 많이 사용한다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87170" y="32443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다중회귀분석</a:t>
            </a:r>
            <a:endParaRPr lang="ko-KR" altLang="en-US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다중회귀분석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이 제공하는 </a:t>
            </a:r>
            <a:r>
              <a:rPr lang="en-US" altLang="ko-KR" dirty="0" smtClean="0"/>
              <a:t>attitude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rating </a:t>
            </a:r>
            <a:r>
              <a:rPr lang="ko-KR" altLang="en-US" dirty="0" smtClean="0"/>
              <a:t>에 영향을 미치는 모든 요소들에 대해 각 개인별로 조사한 자료이다 </a:t>
            </a:r>
            <a:endParaRPr lang="en-US" altLang="ko-KR" dirty="0" smtClean="0"/>
          </a:p>
          <a:p>
            <a:r>
              <a:rPr lang="en-US" altLang="ko-KR" dirty="0" smtClean="0"/>
              <a:t>rating </a:t>
            </a:r>
            <a:r>
              <a:rPr lang="ko-KR" altLang="en-US" dirty="0" smtClean="0"/>
              <a:t>라는 종속변수</a:t>
            </a:r>
            <a:r>
              <a:rPr lang="en-US" altLang="ko-KR" dirty="0" smtClean="0"/>
              <a:t>(y</a:t>
            </a:r>
            <a:r>
              <a:rPr lang="ko-KR" altLang="en-US" dirty="0" smtClean="0"/>
              <a:t>축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에 영향을 미치는 독립변수인</a:t>
            </a:r>
            <a:r>
              <a:rPr lang="en-US" altLang="ko-KR" dirty="0" smtClean="0"/>
              <a:t>(complaints, privileges, learning, raises, critical, advance)</a:t>
            </a:r>
            <a:r>
              <a:rPr lang="ko-KR" altLang="en-US" dirty="0" smtClean="0"/>
              <a:t>중에서 의미가 </a:t>
            </a:r>
            <a:r>
              <a:rPr lang="ko-KR" altLang="en-US" dirty="0" err="1" smtClean="0"/>
              <a:t>있는것을</a:t>
            </a:r>
            <a:r>
              <a:rPr lang="ko-KR" altLang="en-US" dirty="0" smtClean="0"/>
              <a:t> 찾아 </a:t>
            </a:r>
            <a:r>
              <a:rPr lang="ko-KR" altLang="en-US" dirty="0" err="1" smtClean="0"/>
              <a:t>회귀식을</a:t>
            </a:r>
            <a:r>
              <a:rPr lang="ko-KR" altLang="en-US" dirty="0" smtClean="0"/>
              <a:t> 만든다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head(attitude)</a:t>
            </a:r>
          </a:p>
          <a:p>
            <a:pPr>
              <a:buNone/>
            </a:pPr>
            <a:r>
              <a:rPr lang="en-US" altLang="ko-KR" dirty="0" smtClean="0"/>
              <a:t>tail(attitude)</a:t>
            </a:r>
          </a:p>
          <a:p>
            <a:pPr>
              <a:buNone/>
            </a:pPr>
            <a:r>
              <a:rPr lang="en-US" altLang="ko-KR" dirty="0" smtClean="0"/>
              <a:t>model &lt;- lm(rating~., data=attitude)</a:t>
            </a:r>
          </a:p>
          <a:p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4581128"/>
            <a:ext cx="7776864" cy="1800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분산과 표준편차와 평균의 관계는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우리가 살고 있는 세상은 항상 변하기에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정답이라고 생각했던 것들도 어김없이 변한다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그리고 변하는 과정에서 오차</a:t>
            </a:r>
            <a:r>
              <a:rPr lang="en-US" altLang="ko-KR" dirty="0" smtClean="0"/>
              <a:t>(error)</a:t>
            </a:r>
            <a:r>
              <a:rPr lang="ko-KR" altLang="en-US" dirty="0" smtClean="0"/>
              <a:t>가 생기는데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사람들은 이 오차에 대비하기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오차를 예측하기 시작한다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오차란 치우침이다 </a:t>
            </a:r>
            <a:endParaRPr lang="en-US" altLang="ko-KR" dirty="0" smtClean="0"/>
          </a:p>
          <a:p>
            <a:r>
              <a:rPr lang="ko-KR" altLang="en-US" dirty="0" smtClean="0"/>
              <a:t>통계는 이 치우침을 분석하고 관리하는 역할을 한다</a:t>
            </a:r>
            <a:endParaRPr lang="en-US" altLang="ko-KR" dirty="0" smtClean="0"/>
          </a:p>
          <a:p>
            <a:r>
              <a:rPr lang="ko-KR" altLang="en-US" dirty="0" smtClean="0"/>
              <a:t>평균은 치우침을 계산하기 위한 </a:t>
            </a:r>
            <a:r>
              <a:rPr lang="ko-KR" altLang="en-US" dirty="0" err="1" smtClean="0"/>
              <a:t>기본값중에</a:t>
            </a:r>
            <a:r>
              <a:rPr lang="ko-KR" altLang="en-US" dirty="0" smtClean="0"/>
              <a:t> 하나이다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중간값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최빈값을</a:t>
            </a:r>
            <a:r>
              <a:rPr lang="ko-KR" altLang="en-US" dirty="0" smtClean="0"/>
              <a:t> 사용할 수 도 있다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pic>
        <p:nvPicPr>
          <p:cNvPr id="4" name="그림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4221088"/>
            <a:ext cx="5904656" cy="2010916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다중회귀분석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summary(model)</a:t>
            </a:r>
          </a:p>
          <a:p>
            <a:pPr>
              <a:buNone/>
            </a:pPr>
            <a:r>
              <a:rPr lang="en-US" altLang="ko-KR" dirty="0" smtClean="0"/>
              <a:t>y= 10.78 + 0.61*com + -0.07305*</a:t>
            </a:r>
            <a:r>
              <a:rPr lang="en-US" altLang="ko-KR" dirty="0" err="1" smtClean="0"/>
              <a:t>pri</a:t>
            </a:r>
            <a:r>
              <a:rPr lang="en-US" altLang="ko-KR" dirty="0" smtClean="0"/>
              <a:t> + 0.32033*learn </a:t>
            </a:r>
          </a:p>
          <a:p>
            <a:pPr>
              <a:buNone/>
            </a:pPr>
            <a:r>
              <a:rPr lang="en-US" altLang="ko-KR" dirty="0" smtClean="0"/>
              <a:t>    + 0.32033*raises + 0.03838 * </a:t>
            </a:r>
            <a:r>
              <a:rPr lang="en-US" altLang="ko-KR" dirty="0" err="1" smtClean="0"/>
              <a:t>criti</a:t>
            </a:r>
            <a:r>
              <a:rPr lang="en-US" altLang="ko-KR" dirty="0" smtClean="0"/>
              <a:t>  - 0.21706*advance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780928"/>
            <a:ext cx="7560840" cy="3667637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다중회귀분석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별표의 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별이 많을 수록 유의하다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***  : 0~0.001</a:t>
            </a:r>
          </a:p>
          <a:p>
            <a:pPr>
              <a:buNone/>
            </a:pPr>
            <a:r>
              <a:rPr lang="en-US" altLang="ko-KR" dirty="0" smtClean="0"/>
              <a:t>**   : 0.001~0.01</a:t>
            </a:r>
          </a:p>
          <a:p>
            <a:pPr>
              <a:buNone/>
            </a:pPr>
            <a:r>
              <a:rPr lang="en-US" altLang="ko-KR" dirty="0" smtClean="0"/>
              <a:t>*    : 0.01~0.05</a:t>
            </a:r>
          </a:p>
          <a:p>
            <a:pPr>
              <a:buNone/>
            </a:pPr>
            <a:r>
              <a:rPr lang="en-US" altLang="ko-KR" dirty="0" smtClean="0"/>
              <a:t>.     : 0.05~0.1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smtClean="0"/>
              <a:t>기여도가 낮은 독립변수를 제거하자 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reduced &lt;- step(model, direction="backward")</a:t>
            </a:r>
          </a:p>
          <a:p>
            <a:r>
              <a:rPr lang="en-US" altLang="ko-KR" dirty="0" smtClean="0"/>
              <a:t>summary(reduced)</a:t>
            </a:r>
          </a:p>
          <a:p>
            <a:r>
              <a:rPr lang="en-US" altLang="ko-KR" dirty="0" smtClean="0"/>
              <a:t>y = 9.87 + 0.64*</a:t>
            </a:r>
            <a:r>
              <a:rPr lang="en-US" altLang="ko-KR" dirty="0" err="1" smtClean="0"/>
              <a:t>compliants</a:t>
            </a:r>
            <a:r>
              <a:rPr lang="en-US" altLang="ko-KR" dirty="0" smtClean="0"/>
              <a:t> + 0.21*learning</a:t>
            </a:r>
          </a:p>
          <a:p>
            <a:endParaRPr lang="en-US" altLang="ko-KR" dirty="0" smtClean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 개의 변수들 중에서 유사한 항목끼리 묶어서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원래의 변수 보다 작은 인자로 축소시켜 상호 관계를 분석하는 방법이다 </a:t>
            </a:r>
            <a:endParaRPr lang="en-US" altLang="ko-KR" dirty="0" smtClean="0"/>
          </a:p>
          <a:p>
            <a:r>
              <a:rPr lang="ko-KR" altLang="en-US" dirty="0" smtClean="0"/>
              <a:t>요인분석이라고도 한다 </a:t>
            </a:r>
            <a:endParaRPr lang="en-US" altLang="ko-KR" dirty="0" smtClean="0"/>
          </a:p>
          <a:p>
            <a:r>
              <a:rPr lang="ko-KR" altLang="en-US" dirty="0" smtClean="0"/>
              <a:t>인자 분석은 종속 변수와 독립 변수로 구분하지 않고 변수들 집합만 있으면 된다 </a:t>
            </a:r>
            <a:endParaRPr lang="en-US" altLang="ko-KR" dirty="0" smtClean="0"/>
          </a:p>
          <a:p>
            <a:r>
              <a:rPr lang="ko-KR" altLang="en-US" dirty="0" smtClean="0"/>
              <a:t>변수 집단에서 주어진 변수간의 유사성을 생성하고 </a:t>
            </a:r>
            <a:r>
              <a:rPr lang="ko-KR" altLang="en-US" dirty="0" err="1" smtClean="0"/>
              <a:t>인자르</a:t>
            </a:r>
            <a:r>
              <a:rPr lang="ko-KR" altLang="en-US" dirty="0" smtClean="0"/>
              <a:t> 생성할 뿐 별도의 모집단 추정을 하지 않는다 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놀이 공원에서 아래의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 항목에 대한 고객만족도 조사를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 만점으로 수행하였다고 가정해보자 상세한 항목은 다음과 같다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고객만족도 조사항목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이용자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입장료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 </a:t>
            </a:r>
            <a:r>
              <a:rPr lang="ko-KR" altLang="en-US" dirty="0" err="1" smtClean="0"/>
              <a:t>음식료가격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할인쿠폰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놀이기구숫자의 만족도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놀이기구 재미의 만족도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대중교통편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주차장시설 </a:t>
            </a:r>
            <a:endParaRPr lang="ko-KR" altLang="en-US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가격인자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입장료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식음료가격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할인쿠폰</a:t>
            </a:r>
            <a:endParaRPr lang="en-US" altLang="ko-KR" dirty="0" smtClean="0"/>
          </a:p>
          <a:p>
            <a:r>
              <a:rPr lang="ko-KR" altLang="en-US" dirty="0" smtClean="0"/>
              <a:t>놀이기구 인자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놀이기구 만족도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재미 만족도 </a:t>
            </a:r>
            <a:endParaRPr lang="en-US" altLang="ko-KR" dirty="0" smtClean="0"/>
          </a:p>
          <a:p>
            <a:r>
              <a:rPr lang="ko-KR" altLang="en-US" dirty="0" smtClean="0"/>
              <a:t>교통인자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대통교통편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주차장시설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data1 &lt;- c(1,1,1,1,1,1,1,1,1,1,3,3,3,3,3,4,5,6) </a:t>
            </a:r>
          </a:p>
          <a:p>
            <a:pPr>
              <a:buNone/>
            </a:pPr>
            <a:r>
              <a:rPr lang="en-US" altLang="ko-KR" dirty="0" smtClean="0"/>
              <a:t>data2 &lt;- c(1,2,1,1,1,1,2,1,2,1,3,4,3,3,3,4,6,5) </a:t>
            </a:r>
            <a:endParaRPr lang="ko-KR" altLang="en-US" dirty="0" smtClean="0"/>
          </a:p>
          <a:p>
            <a:pPr>
              <a:buNone/>
            </a:pPr>
            <a:r>
              <a:rPr lang="en-US" altLang="ko-KR" dirty="0" smtClean="0"/>
              <a:t>data3 &lt;- c(3,3,3,3,3,1,1,1,1,1,1,1,1,1,1,5,4,6) </a:t>
            </a:r>
            <a:endParaRPr lang="ko-KR" altLang="en-US" dirty="0" smtClean="0"/>
          </a:p>
          <a:p>
            <a:pPr>
              <a:buNone/>
            </a:pPr>
            <a:r>
              <a:rPr lang="en-US" altLang="ko-KR" dirty="0" smtClean="0"/>
              <a:t>data4 &lt;- c(3,3,4,3,3,1,1,2,1,1,1,2,1,1,1,5,6,4) </a:t>
            </a:r>
            <a:endParaRPr lang="ko-KR" altLang="en-US" dirty="0" smtClean="0"/>
          </a:p>
          <a:p>
            <a:pPr>
              <a:buNone/>
            </a:pPr>
            <a:r>
              <a:rPr lang="en-US" altLang="ko-KR" dirty="0" smtClean="0"/>
              <a:t>data5 &lt;- c(1,1,1,1,1,3,3,3,3,3,1,1,1,1,1,6,4,5) </a:t>
            </a:r>
          </a:p>
          <a:p>
            <a:pPr>
              <a:buNone/>
            </a:pPr>
            <a:r>
              <a:rPr lang="en-US" altLang="ko-KR" dirty="0" smtClean="0"/>
              <a:t>data6 &lt;- c(1,1,1,2,1,3,3,3,4,3,1,1,1,2,1,6,5,4) </a:t>
            </a:r>
            <a:endParaRPr lang="ko-KR" altLang="en-US" dirty="0" smtClean="0"/>
          </a:p>
          <a:p>
            <a:pPr>
              <a:buNone/>
            </a:pPr>
            <a:endParaRPr lang="ko-KR" altLang="en-US" dirty="0" smtClean="0"/>
          </a:p>
          <a:p>
            <a:pPr>
              <a:buNone/>
            </a:pPr>
            <a:r>
              <a:rPr lang="it-IT" altLang="ko-KR" dirty="0" smtClean="0"/>
              <a:t>testData &lt;- cbind(data1,data2, data3, data4, data5, data6)</a:t>
            </a:r>
          </a:p>
          <a:p>
            <a:pPr>
              <a:buNone/>
            </a:pPr>
            <a:r>
              <a:rPr lang="en-US" altLang="ko-KR" dirty="0" err="1" smtClean="0"/>
              <a:t>EnginData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cor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testData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eigen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EnginData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eigen</a:t>
            </a:r>
            <a:r>
              <a:rPr lang="en-US" altLang="ko-KR" dirty="0" smtClean="0"/>
              <a:t>() decomposition</a:t>
            </a:r>
          </a:p>
          <a:p>
            <a:pPr>
              <a:buNone/>
            </a:pPr>
            <a:r>
              <a:rPr lang="en-US" altLang="ko-KR" dirty="0" smtClean="0"/>
              <a:t>$values</a:t>
            </a:r>
          </a:p>
          <a:p>
            <a:pPr>
              <a:buNone/>
            </a:pPr>
            <a:r>
              <a:rPr lang="en-US" altLang="ko-KR" dirty="0" smtClean="0"/>
              <a:t>[1] 3.70370637 1.07186234 0.99282302 0.16999115 0.03334707 0.02827005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factanal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testData</a:t>
            </a:r>
            <a:r>
              <a:rPr lang="en-US" altLang="ko-KR" dirty="0" smtClean="0"/>
              <a:t>, factors=3)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회귀분석은 결과 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종속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범주형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빈도수가 의미가 있는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경우에 사용되는 기법입니다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ko-KR" altLang="en-US" dirty="0" smtClean="0"/>
              <a:t>선형 회귀분석 모델에서는 설명 변수를 입력하면 </a:t>
            </a:r>
            <a:r>
              <a:rPr lang="ko-KR" altLang="en-US" dirty="0" err="1" smtClean="0"/>
              <a:t>수치형</a:t>
            </a:r>
            <a:r>
              <a:rPr lang="ko-KR" altLang="en-US" dirty="0" smtClean="0"/>
              <a:t> 결과를 얻게 되는 분석 </a:t>
            </a:r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시험 성적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연간 소득 따위를 예측하고 싶을 때는 선형 회귀분석을 사용합니다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예측하고자 하는 것이 수치화 하기 힘든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들면 어떤 고객이 부도를 낼 것인지의 여부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호에서</a:t>
            </a:r>
            <a:r>
              <a:rPr lang="ko-KR" altLang="en-US" dirty="0" smtClean="0"/>
              <a:t> 살아남을 것인지의 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학생의 최종 학력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초등학고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대학원 이상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일 경우에는 선형 회귀분석 대신 로지스틱 회귀분석을 사용하게 됩니다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data &lt;-read.csv("binary.csv")</a:t>
            </a:r>
          </a:p>
          <a:p>
            <a:pPr>
              <a:buNone/>
            </a:pPr>
            <a:r>
              <a:rPr lang="en-US" altLang="ko-KR" dirty="0" err="1" smtClean="0"/>
              <a:t>str</a:t>
            </a:r>
            <a:r>
              <a:rPr lang="en-US" altLang="ko-KR" dirty="0" smtClean="0"/>
              <a:t>(data)</a:t>
            </a:r>
          </a:p>
          <a:p>
            <a:pPr>
              <a:buNone/>
            </a:pPr>
            <a:r>
              <a:rPr lang="en-US" altLang="ko-KR" dirty="0" smtClean="0"/>
              <a:t>head(data)</a:t>
            </a:r>
          </a:p>
          <a:p>
            <a:pPr>
              <a:buNone/>
            </a:pPr>
            <a:endParaRPr lang="en-US" altLang="ko-KR" b="0" dirty="0" smtClean="0"/>
          </a:p>
          <a:p>
            <a:pPr>
              <a:buNone/>
            </a:pPr>
            <a:r>
              <a:rPr lang="en-US" altLang="ko-KR" b="0" dirty="0" smtClean="0"/>
              <a:t>#admit </a:t>
            </a:r>
            <a:r>
              <a:rPr lang="ko-KR" altLang="en-US" b="0" dirty="0" smtClean="0"/>
              <a:t>변수는 지원자의 입학 여부를 나타내며</a:t>
            </a:r>
            <a:r>
              <a:rPr lang="en-US" altLang="ko-KR" b="0" dirty="0" smtClean="0"/>
              <a:t>, 0 </a:t>
            </a:r>
            <a:r>
              <a:rPr lang="ko-KR" altLang="en-US" b="0" dirty="0" smtClean="0"/>
              <a:t>혹은 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의 값을 가집니다</a:t>
            </a:r>
            <a:r>
              <a:rPr lang="en-US" altLang="ko-KR" b="0" dirty="0" smtClean="0"/>
              <a:t>. </a:t>
            </a:r>
          </a:p>
          <a:p>
            <a:pPr>
              <a:buNone/>
            </a:pPr>
            <a:r>
              <a:rPr lang="en-US" altLang="ko-KR" b="0" dirty="0" smtClean="0"/>
              <a:t>#</a:t>
            </a:r>
            <a:r>
              <a:rPr lang="en-US" altLang="ko-KR" b="0" dirty="0" err="1" smtClean="0"/>
              <a:t>gre</a:t>
            </a:r>
            <a:r>
              <a:rPr lang="en-US" altLang="ko-KR" b="0" dirty="0" smtClean="0"/>
              <a:t>, </a:t>
            </a:r>
            <a:r>
              <a:rPr lang="en-US" altLang="ko-KR" b="0" dirty="0" err="1" smtClean="0"/>
              <a:t>gpa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변수는 </a:t>
            </a:r>
            <a:r>
              <a:rPr lang="ko-KR" altLang="en-US" b="0" dirty="0" err="1" smtClean="0"/>
              <a:t>수치형</a:t>
            </a:r>
            <a:r>
              <a:rPr lang="ko-KR" altLang="en-US" b="0" dirty="0" smtClean="0"/>
              <a:t> 변수인 시험 점수</a:t>
            </a:r>
            <a:endParaRPr lang="en-US" altLang="ko-KR" b="0" dirty="0" smtClean="0"/>
          </a:p>
          <a:p>
            <a:pPr>
              <a:buNone/>
            </a:pPr>
            <a:r>
              <a:rPr lang="en-US" altLang="ko-KR" b="0" dirty="0" smtClean="0"/>
              <a:t>#rank</a:t>
            </a:r>
            <a:r>
              <a:rPr lang="ko-KR" altLang="en-US" b="0" dirty="0" smtClean="0"/>
              <a:t>는 지원자의 학교 등급을 나타내며 </a:t>
            </a:r>
            <a:r>
              <a:rPr lang="en-US" altLang="ko-KR" b="0" dirty="0" smtClean="0"/>
              <a:t>1~4</a:t>
            </a:r>
            <a:r>
              <a:rPr lang="ko-KR" altLang="en-US" b="0" dirty="0" smtClean="0"/>
              <a:t>의 값을 가지는 범주형 변수입니다</a:t>
            </a:r>
            <a:r>
              <a:rPr lang="en-US" altLang="ko-KR" b="0" dirty="0" smtClean="0"/>
              <a:t>.</a:t>
            </a:r>
          </a:p>
          <a:p>
            <a:pPr fontAlgn="base">
              <a:buNone/>
            </a:pPr>
            <a:r>
              <a:rPr lang="en-US" altLang="ko-KR" b="0" dirty="0" err="1" smtClean="0"/>
              <a:t>data$rank</a:t>
            </a:r>
            <a:r>
              <a:rPr lang="en-US" altLang="ko-KR" b="0" dirty="0" smtClean="0"/>
              <a:t> &lt;-</a:t>
            </a:r>
            <a:r>
              <a:rPr lang="en-US" altLang="ko-KR" b="0" dirty="0" err="1" smtClean="0"/>
              <a:t>as.factor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data$rank</a:t>
            </a:r>
            <a:r>
              <a:rPr lang="en-US" altLang="ko-KR" b="0" dirty="0" smtClean="0"/>
              <a:t>)</a:t>
            </a:r>
          </a:p>
          <a:p>
            <a:pPr fontAlgn="base">
              <a:buNone/>
            </a:pPr>
            <a:r>
              <a:rPr lang="en-US" altLang="ko-KR" b="0" dirty="0" err="1" smtClean="0"/>
              <a:t>str</a:t>
            </a:r>
            <a:r>
              <a:rPr lang="en-US" altLang="ko-KR" b="0" dirty="0" smtClean="0"/>
              <a:t>(data)</a:t>
            </a:r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시계열분석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분기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반기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년간 단위로 다음 지표를 예측한다거나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주간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월간 단위로 지표를 리뷰하며 </a:t>
            </a:r>
            <a:r>
              <a:rPr lang="ko-KR" altLang="en-US" b="0" dirty="0" err="1" smtClean="0"/>
              <a:t>트렌드에</a:t>
            </a:r>
            <a:r>
              <a:rPr lang="ko-KR" altLang="en-US" b="0" dirty="0" smtClean="0"/>
              <a:t> 이상치는 없는 지 모니터링 하는 데 사용되는 분석 기법입니다</a:t>
            </a:r>
            <a:endParaRPr lang="en-US" altLang="ko-KR" b="0" dirty="0" smtClean="0"/>
          </a:p>
          <a:p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분석은 주가 전망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수요 예측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내년의 판매 수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웹 사이트 </a:t>
            </a:r>
            <a:r>
              <a:rPr lang="ko-KR" altLang="en-US" b="0" dirty="0" err="1" smtClean="0"/>
              <a:t>트래픽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경쟁 위치 등에도 사용되기 때문에 그 기법이 매우 다양하게 발전되어 있습니다</a:t>
            </a:r>
            <a:r>
              <a:rPr lang="en-US" altLang="ko-KR" b="0" dirty="0" smtClean="0"/>
              <a:t>.</a:t>
            </a:r>
          </a:p>
          <a:p>
            <a:r>
              <a:rPr lang="en-US" altLang="ko-KR" dirty="0" smtClean="0"/>
              <a:t>ARIMA (Auto-regressive Integrated Moving Average) </a:t>
            </a:r>
            <a:r>
              <a:rPr lang="ko-KR" altLang="en-US" dirty="0" smtClean="0"/>
              <a:t>모형이란</a:t>
            </a:r>
            <a:r>
              <a:rPr lang="en-US" altLang="ko-KR" dirty="0" smtClean="0"/>
              <a:t>?</a:t>
            </a:r>
          </a:p>
          <a:p>
            <a:r>
              <a:rPr lang="ko-KR" altLang="en-US" b="0" dirty="0" smtClean="0"/>
              <a:t>계열 분석 기법의 한 종류로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과거의 </a:t>
            </a:r>
            <a:r>
              <a:rPr lang="ko-KR" altLang="en-US" b="0" dirty="0" err="1" smtClean="0"/>
              <a:t>관측값과</a:t>
            </a:r>
            <a:r>
              <a:rPr lang="ko-KR" altLang="en-US" b="0" dirty="0" smtClean="0"/>
              <a:t> 오차를 사용해서 현재의 </a:t>
            </a:r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값을 설명하는 </a:t>
            </a:r>
            <a:r>
              <a:rPr lang="en-US" altLang="ko-KR" b="0" dirty="0" smtClean="0"/>
              <a:t>ARMA </a:t>
            </a:r>
            <a:r>
              <a:rPr lang="ko-KR" altLang="en-US" b="0" dirty="0" smtClean="0"/>
              <a:t>모델을 일반화 한 것입니다</a:t>
            </a:r>
            <a:endParaRPr lang="en-US" altLang="ko-KR" b="0" dirty="0" smtClean="0"/>
          </a:p>
          <a:p>
            <a:r>
              <a:rPr lang="en-US" altLang="ko-KR" b="0" dirty="0" smtClean="0"/>
              <a:t>ARMA </a:t>
            </a:r>
            <a:r>
              <a:rPr lang="ko-KR" altLang="en-US" b="0" dirty="0" smtClean="0"/>
              <a:t>모델이 안정적 </a:t>
            </a:r>
            <a:r>
              <a:rPr lang="ko-KR" altLang="en-US" b="0" dirty="0" err="1" smtClean="0"/>
              <a:t>시계열</a:t>
            </a:r>
            <a:r>
              <a:rPr lang="en-US" altLang="ko-KR" b="0" dirty="0" smtClean="0"/>
              <a:t>(Stationary Series)</a:t>
            </a:r>
            <a:r>
              <a:rPr lang="ko-KR" altLang="en-US" b="0" dirty="0" smtClean="0"/>
              <a:t>뿐 아니라 비안정적  시계열</a:t>
            </a:r>
            <a:r>
              <a:rPr lang="en-US" altLang="ko-KR" b="0" dirty="0" smtClean="0"/>
              <a:t>(Non Stationary Series)</a:t>
            </a:r>
            <a:r>
              <a:rPr lang="ko-KR" altLang="en-US" b="0" dirty="0" smtClean="0"/>
              <a:t>의 특징을 보여도 적용이 가능하다 </a:t>
            </a:r>
            <a:endParaRPr lang="en-US" altLang="ko-KR" b="0" dirty="0" smtClean="0"/>
          </a:p>
          <a:p>
            <a:endParaRPr lang="en-US" altLang="ko-KR" b="0" dirty="0" smtClean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all" dirty="0" smtClean="0"/>
              <a:t>안정적 </a:t>
            </a:r>
            <a:r>
              <a:rPr lang="ko-KR" altLang="en-US" cap="all" dirty="0" err="1" smtClean="0"/>
              <a:t>시계열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시간의 추이와 관계 없이 평균이 불변해야 한다 </a:t>
            </a:r>
            <a:endParaRPr lang="en-US" altLang="ko-KR" b="0" dirty="0" smtClean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708920"/>
            <a:ext cx="5328592" cy="2619741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all" dirty="0" smtClean="0"/>
              <a:t>안정적 </a:t>
            </a:r>
            <a:r>
              <a:rPr lang="ko-KR" altLang="en-US" cap="all" dirty="0" err="1" smtClean="0"/>
              <a:t>시계열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시간의 추이와 관계 없이 분산이 불변이어야 한다</a:t>
            </a:r>
            <a:endParaRPr lang="en-US" altLang="ko-KR" b="0" dirty="0" smtClean="0"/>
          </a:p>
          <a:p>
            <a:endParaRPr lang="en-US" altLang="ko-KR" b="0" dirty="0" smtClean="0"/>
          </a:p>
          <a:p>
            <a:endParaRPr lang="en-US" altLang="ko-KR" b="0" dirty="0" smtClean="0"/>
          </a:p>
          <a:p>
            <a:endParaRPr lang="ko-KR" altLang="en-US" dirty="0"/>
          </a:p>
        </p:txBody>
      </p:sp>
      <p:pic>
        <p:nvPicPr>
          <p:cNvPr id="4" name="그림 3" descr="캡처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564904"/>
            <a:ext cx="5553851" cy="25911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표준편차가 있는데도 분산을 사용하는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편차는 평균과의 차이이다</a:t>
            </a:r>
            <a:endParaRPr lang="en-US" altLang="ko-KR" dirty="0" smtClean="0"/>
          </a:p>
          <a:p>
            <a:r>
              <a:rPr lang="ko-KR" altLang="en-US" dirty="0" smtClean="0"/>
              <a:t>편차는 </a:t>
            </a:r>
            <a:r>
              <a:rPr lang="ko-KR" altLang="en-US" dirty="0" err="1" smtClean="0"/>
              <a:t>음수값을</a:t>
            </a:r>
            <a:r>
              <a:rPr lang="ko-KR" altLang="en-US" dirty="0" smtClean="0"/>
              <a:t> 발생시킨다 </a:t>
            </a:r>
            <a:endParaRPr lang="en-US" altLang="ko-KR" dirty="0" smtClean="0"/>
          </a:p>
          <a:p>
            <a:r>
              <a:rPr lang="en-US" altLang="ko-KR" dirty="0" smtClean="0"/>
              <a:t>1-2-3+4 = 0   </a:t>
            </a:r>
            <a:r>
              <a:rPr lang="ko-KR" altLang="en-US" dirty="0" smtClean="0"/>
              <a:t>편차가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상황이 발생한다 </a:t>
            </a:r>
            <a:endParaRPr lang="en-US" altLang="ko-KR" dirty="0" smtClean="0"/>
          </a:p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음수값을</a:t>
            </a:r>
            <a:r>
              <a:rPr lang="ko-KR" altLang="en-US" dirty="0" smtClean="0"/>
              <a:t> 없애기 위해 분산을 구한다   </a:t>
            </a:r>
            <a:endParaRPr lang="ko-KR" altLang="en-US" dirty="0"/>
          </a:p>
        </p:txBody>
      </p:sp>
      <p:pic>
        <p:nvPicPr>
          <p:cNvPr id="4" name="그림 3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2780928"/>
            <a:ext cx="3280700" cy="3150414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all" dirty="0" smtClean="0"/>
              <a:t>안정적 </a:t>
            </a:r>
            <a:r>
              <a:rPr lang="ko-KR" altLang="en-US" cap="all" dirty="0" err="1" smtClean="0"/>
              <a:t>시계열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시간의 추이와 관계 없이 </a:t>
            </a:r>
            <a:r>
              <a:rPr lang="ko-KR" altLang="en-US" b="0" dirty="0" err="1" smtClean="0"/>
              <a:t>공분산이</a:t>
            </a:r>
            <a:r>
              <a:rPr lang="ko-KR" altLang="en-US" b="0" dirty="0" smtClean="0"/>
              <a:t> 불변이어야 한다 </a:t>
            </a:r>
            <a:endParaRPr lang="en-US" altLang="ko-KR" b="0" dirty="0" smtClean="0"/>
          </a:p>
          <a:p>
            <a:endParaRPr lang="en-US" altLang="ko-KR" b="0" dirty="0" smtClean="0"/>
          </a:p>
          <a:p>
            <a:r>
              <a:rPr lang="ko-KR" altLang="en-US" b="0" dirty="0" err="1" smtClean="0"/>
              <a:t>시계열이</a:t>
            </a:r>
            <a:r>
              <a:rPr lang="ko-KR" altLang="en-US" b="0" dirty="0" smtClean="0"/>
              <a:t> 안정적이지 않을 때는 로그를 이용하거나 차분을 통해 </a:t>
            </a:r>
            <a:r>
              <a:rPr lang="ko-KR" altLang="en-US" b="0" dirty="0" err="1" smtClean="0"/>
              <a:t>시계열을</a:t>
            </a:r>
            <a:r>
              <a:rPr lang="ko-KR" altLang="en-US" b="0" dirty="0" smtClean="0"/>
              <a:t> 안정적으로 변환한 뒤에 분석을 해야 합니다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4" name="그림 3" descr="캡처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3212976"/>
            <a:ext cx="5477640" cy="2600688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데이터 세트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data(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class(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da-DK" altLang="ko-KR" dirty="0" smtClean="0"/>
              <a:t>start(AirPassengers)</a:t>
            </a:r>
          </a:p>
          <a:p>
            <a:pPr>
              <a:buNone/>
            </a:pPr>
            <a:r>
              <a:rPr lang="da-DK" altLang="ko-KR" dirty="0" smtClean="0"/>
              <a:t>end(AirPassengers)</a:t>
            </a:r>
          </a:p>
          <a:p>
            <a:pPr>
              <a:buNone/>
            </a:pPr>
            <a:r>
              <a:rPr lang="en-US" altLang="ko-KR" dirty="0" smtClean="0"/>
              <a:t>frequency(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summary(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AirPassengers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 descr="1,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1988840"/>
            <a:ext cx="4748597" cy="3962953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세부 측정 항목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err="1" smtClean="0"/>
              <a:t>시계열</a:t>
            </a:r>
            <a:r>
              <a:rPr lang="ko-KR" altLang="en-US" dirty="0" smtClean="0"/>
              <a:t> 차트를 그려보자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abline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reg</a:t>
            </a:r>
            <a:r>
              <a:rPr lang="en-US" altLang="ko-KR" dirty="0" smtClean="0"/>
              <a:t>=lm(</a:t>
            </a:r>
            <a:r>
              <a:rPr lang="en-US" altLang="ko-KR" dirty="0" err="1" smtClean="0"/>
              <a:t>AirPassengers~time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852936"/>
            <a:ext cx="7632848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측정 항목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aggregate(</a:t>
            </a:r>
            <a:r>
              <a:rPr lang="en-US" altLang="ko-KR" dirty="0" err="1" smtClean="0"/>
              <a:t>AirPassengers,FUN</a:t>
            </a:r>
            <a:r>
              <a:rPr lang="en-US" altLang="ko-KR" dirty="0" smtClean="0"/>
              <a:t>=mean)#</a:t>
            </a:r>
            <a:r>
              <a:rPr lang="ko-KR" altLang="en-US" dirty="0" smtClean="0"/>
              <a:t>부분합 </a:t>
            </a:r>
            <a:endParaRPr lang="en-US" altLang="ko-KR" dirty="0" smtClean="0"/>
          </a:p>
          <a:p>
            <a:r>
              <a:rPr lang="en-US" altLang="ko-KR" dirty="0" smtClean="0"/>
              <a:t>plot(aggregate(</a:t>
            </a:r>
            <a:r>
              <a:rPr lang="en-US" altLang="ko-KR" dirty="0" err="1" smtClean="0"/>
              <a:t>AirPassengers,FUN</a:t>
            </a:r>
            <a:r>
              <a:rPr lang="en-US" altLang="ko-KR" dirty="0" smtClean="0"/>
              <a:t>=mean))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780928"/>
            <a:ext cx="6696744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측정 항목</a:t>
            </a:r>
            <a:endParaRPr lang="ko-KR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6"/>
            <a:ext cx="7632847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측정 항목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boxplot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AirPassengers~cycle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</a:t>
            </a:r>
          </a:p>
          <a:p>
            <a:r>
              <a:rPr lang="ko-KR" altLang="en-US" dirty="0" smtClean="0"/>
              <a:t>계절적으로 </a:t>
            </a:r>
            <a:r>
              <a:rPr lang="en-US" altLang="ko-KR" dirty="0" smtClean="0"/>
              <a:t>6,7,8  </a:t>
            </a:r>
            <a:r>
              <a:rPr lang="ko-KR" altLang="en-US" dirty="0" err="1" smtClean="0"/>
              <a:t>삼개월에</a:t>
            </a:r>
            <a:r>
              <a:rPr lang="ko-KR" altLang="en-US" dirty="0" smtClean="0"/>
              <a:t> 이용자수가 늘어난다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76872"/>
            <a:ext cx="6408712" cy="360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전년 대비 추세는 승객이 확실히 증가하고 있음을 명확하게 보여줍니다</a:t>
            </a:r>
            <a:r>
              <a:rPr lang="en-US" altLang="ko-KR" b="0" dirty="0" smtClean="0"/>
              <a:t>.</a:t>
            </a:r>
          </a:p>
          <a:p>
            <a:r>
              <a:rPr lang="en-US" altLang="ko-KR" b="0" dirty="0" smtClean="0"/>
              <a:t>7 </a:t>
            </a:r>
            <a:r>
              <a:rPr lang="ko-KR" altLang="en-US" b="0" dirty="0" smtClean="0"/>
              <a:t>월과 </a:t>
            </a:r>
            <a:r>
              <a:rPr lang="en-US" altLang="ko-KR" b="0" dirty="0" smtClean="0"/>
              <a:t>8 </a:t>
            </a:r>
            <a:r>
              <a:rPr lang="ko-KR" altLang="en-US" b="0" dirty="0" smtClean="0"/>
              <a:t>월의 분산과 평균값은 나머지 개월보다 훨씬 높습니다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각 달의 평균 가치가 상당히 다르더라도 그들의 분산은 작습니다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따라서 우리는 </a:t>
            </a:r>
            <a:r>
              <a:rPr lang="en-US" altLang="ko-KR" b="0" dirty="0" smtClean="0"/>
              <a:t>12 </a:t>
            </a:r>
            <a:r>
              <a:rPr lang="ko-KR" altLang="en-US" b="0" dirty="0" smtClean="0"/>
              <a:t>개월 또는 그 이하의 주기로 강한 계절 효과를 나타냅니다</a:t>
            </a:r>
            <a:r>
              <a:rPr lang="en-US" altLang="ko-KR" b="0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ARMA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모델링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ARMA </a:t>
            </a:r>
            <a:r>
              <a:rPr lang="ko-KR" altLang="en-US" dirty="0" smtClean="0"/>
              <a:t>모델은 일반적으로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모델링에 사용됩니다</a:t>
            </a:r>
            <a:endParaRPr lang="en-US" altLang="ko-KR" dirty="0" smtClean="0"/>
          </a:p>
          <a:p>
            <a:r>
              <a:rPr lang="en-US" altLang="ko-KR" dirty="0" smtClean="0"/>
              <a:t>ARMA </a:t>
            </a:r>
            <a:r>
              <a:rPr lang="ko-KR" altLang="en-US" dirty="0" smtClean="0"/>
              <a:t>모델에서 </a:t>
            </a:r>
            <a:r>
              <a:rPr lang="en-US" altLang="ko-KR" dirty="0" smtClean="0"/>
              <a:t>AR(Auto Regressive)</a:t>
            </a:r>
            <a:r>
              <a:rPr lang="ko-KR" altLang="en-US" dirty="0" smtClean="0"/>
              <a:t>은 자동 회귀를 나타내고 </a:t>
            </a:r>
            <a:r>
              <a:rPr lang="en-US" altLang="ko-KR" dirty="0" smtClean="0"/>
              <a:t>MA(Movement Average)</a:t>
            </a:r>
            <a:r>
              <a:rPr lang="ko-KR" altLang="en-US" dirty="0" smtClean="0"/>
              <a:t>는 이동 평균을 나타냅니다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MA</a:t>
            </a:r>
            <a:r>
              <a:rPr lang="ko-KR" altLang="en-US" dirty="0" smtClean="0"/>
              <a:t>는 비 정형 시리즈에는 적용 할 수 없음</a:t>
            </a:r>
            <a:endParaRPr lang="en-US" altLang="ko-KR" b="0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AR(</a:t>
            </a:r>
            <a:r>
              <a:rPr lang="ko-KR" altLang="en-US" dirty="0" smtClean="0"/>
              <a:t>자동 회귀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예를 들어</a:t>
            </a:r>
            <a:r>
              <a:rPr lang="en-US" altLang="ko-KR" b="0" dirty="0" smtClean="0"/>
              <a:t>, x (t)</a:t>
            </a:r>
            <a:r>
              <a:rPr lang="ko-KR" altLang="en-US" b="0" dirty="0" smtClean="0"/>
              <a:t>가 특정 날짜에 도시에서 판매 된 주스 병의 수라고 가정 해 봅시다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겨울철에는 주스 병을 구입 한 공급 업체가 거의 없었습니다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갑자기 특정 일에 온도가 상승하고 주스 병의 수요가 </a:t>
            </a:r>
            <a:r>
              <a:rPr lang="en-US" altLang="ko-KR" b="0" dirty="0" smtClean="0"/>
              <a:t>1000</a:t>
            </a:r>
            <a:r>
              <a:rPr lang="ko-KR" altLang="en-US" b="0" dirty="0" smtClean="0"/>
              <a:t>으로 증가했습니다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그러나 며칠 후 기후가 다시 차가졌습니다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그러나 사람들이 뜨거운 날에는 주스를 마시는 데 익숙하다는 것을 알고 추운 날에는 주스를 마시는 사람들이 </a:t>
            </a:r>
            <a:r>
              <a:rPr lang="en-US" altLang="ko-KR" b="0" dirty="0" smtClean="0"/>
              <a:t>50 % </a:t>
            </a:r>
            <a:r>
              <a:rPr lang="ko-KR" altLang="en-US" b="0" dirty="0" smtClean="0"/>
              <a:t>가량 있었습니다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 다음 날에는 비율이 </a:t>
            </a:r>
            <a:r>
              <a:rPr lang="en-US" altLang="ko-KR" b="0" dirty="0" smtClean="0"/>
              <a:t>25 % (50 %</a:t>
            </a:r>
            <a:r>
              <a:rPr lang="ko-KR" altLang="en-US" b="0" dirty="0" smtClean="0"/>
              <a:t>의 </a:t>
            </a:r>
            <a:r>
              <a:rPr lang="en-US" altLang="ko-KR" b="0" dirty="0" smtClean="0"/>
              <a:t>50 %)</a:t>
            </a:r>
            <a:r>
              <a:rPr lang="ko-KR" altLang="en-US" b="0" dirty="0" smtClean="0"/>
              <a:t>로 내려 갔고 그 다음에 상당한 일수가 지나면 서서히 작은 숫자가 되었습니다</a:t>
            </a:r>
            <a:r>
              <a:rPr lang="en-US" altLang="ko-KR" b="0" dirty="0" smtClean="0"/>
              <a:t>. </a:t>
            </a:r>
            <a:endParaRPr lang="ko-KR" altLang="en-US"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AR(</a:t>
            </a:r>
            <a:r>
              <a:rPr lang="ko-KR" altLang="en-US" dirty="0" smtClean="0"/>
              <a:t>자동 회귀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pic>
        <p:nvPicPr>
          <p:cNvPr id="4" name="내용 개체 틀 3" descr="AR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2333624"/>
            <a:ext cx="6912768" cy="3903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ts val="2200"/>
              </a:lnSpc>
              <a:tabLst>
                <a:tab pos="88900" algn="l"/>
                <a:tab pos="927100" algn="l"/>
              </a:tabLst>
            </a:pPr>
            <a:r>
              <a:rPr lang="en-US" altLang="zh-CN" dirty="0" err="1" smtClean="0"/>
              <a:t>경제학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경영학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사회과학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인문과학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법학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의학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공학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자연과학</a:t>
            </a:r>
            <a:r>
              <a:rPr lang="en-US" altLang="zh-CN" dirty="0" smtClean="0"/>
              <a:t> 등 </a:t>
            </a:r>
            <a:r>
              <a:rPr lang="en-US" altLang="zh-CN" dirty="0" err="1" smtClean="0"/>
              <a:t>분야를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막론하고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통계학을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쓴다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우리는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통계에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묻혀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산다</a:t>
            </a:r>
            <a:r>
              <a:rPr lang="en-US" altLang="zh-CN" dirty="0" smtClean="0"/>
              <a:t> .</a:t>
            </a:r>
          </a:p>
          <a:p>
            <a:pPr lvl="1">
              <a:lnSpc>
                <a:spcPts val="2200"/>
              </a:lnSpc>
              <a:tabLst>
                <a:tab pos="88900" algn="l"/>
                <a:tab pos="927100" algn="l"/>
              </a:tabLst>
            </a:pPr>
            <a:endParaRPr lang="en-US" altLang="zh-CN" dirty="0" smtClean="0"/>
          </a:p>
          <a:p>
            <a:pPr lvl="1">
              <a:lnSpc>
                <a:spcPts val="1500"/>
              </a:lnSpc>
              <a:tabLst>
                <a:tab pos="76200" algn="l"/>
              </a:tabLst>
            </a:pPr>
            <a:r>
              <a:rPr lang="en-US" altLang="zh-CN" dirty="0" smtClean="0"/>
              <a:t>10% </a:t>
            </a:r>
            <a:r>
              <a:rPr lang="en-US" altLang="zh-CN" dirty="0" err="1" smtClean="0"/>
              <a:t>담뱃값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인상이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청소년층의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흡연을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어느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정도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줄이나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1000"/>
              </a:lnSpc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err="1" smtClean="0"/>
              <a:t>직업훈련은</a:t>
            </a:r>
            <a:r>
              <a:rPr lang="en-US" altLang="zh-CN" dirty="0" smtClean="0"/>
              <a:t> </a:t>
            </a:r>
            <a:r>
              <a:rPr lang="en-US" altLang="zh-CN" dirty="0" smtClean="0"/>
              <a:t>재 </a:t>
            </a:r>
            <a:r>
              <a:rPr lang="en-US" altLang="zh-CN" dirty="0" err="1" smtClean="0"/>
              <a:t>취업률을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높이는가</a:t>
            </a:r>
            <a:r>
              <a:rPr lang="en-US" altLang="zh-CN" dirty="0" smtClean="0"/>
              <a:t>? </a:t>
            </a:r>
            <a:r>
              <a:rPr lang="en-US" altLang="zh-CN" dirty="0" err="1" smtClean="0"/>
              <a:t>임금률에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미치는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효과는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1000"/>
              </a:lnSpc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err="1" smtClean="0"/>
              <a:t>외국인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직접투자가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늘면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경제성장률이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제고되는가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1000"/>
              </a:lnSpc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err="1" smtClean="0"/>
              <a:t>특정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광고가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매출증가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효과를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가져왔는가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1000"/>
              </a:lnSpc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err="1" smtClean="0"/>
              <a:t>노동시장에서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여성에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대한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차별이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존재하는가</a:t>
            </a:r>
            <a:r>
              <a:rPr lang="en-US" altLang="zh-CN" dirty="0" smtClean="0"/>
              <a:t>?</a:t>
            </a:r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endParaRPr lang="en-US" altLang="ko-KR" dirty="0" smtClean="0"/>
          </a:p>
          <a:p>
            <a:pPr lvl="1">
              <a:lnSpc>
                <a:spcPts val="2200"/>
              </a:lnSpc>
              <a:tabLst>
                <a:tab pos="76200" algn="l"/>
              </a:tabLst>
            </a:pPr>
            <a:r>
              <a:rPr lang="en-US" altLang="ko-KR" dirty="0" smtClean="0"/>
              <a:t> 2018</a:t>
            </a:r>
            <a:r>
              <a:rPr lang="ko-KR" altLang="en-US" dirty="0" smtClean="0"/>
              <a:t>년 지방선거에서 누가 서울시장이 될 것인가</a:t>
            </a:r>
            <a:r>
              <a:rPr lang="en-US" altLang="ko-KR" dirty="0" smtClean="0"/>
              <a:t>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표준편차의 법칙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표준편차는 관측치들이 평균으로부터 얼마나 떨어져 있는지 알려준다</a:t>
            </a:r>
          </a:p>
          <a:p>
            <a:r>
              <a:rPr lang="en-US" altLang="ko-KR" dirty="0" smtClean="0"/>
              <a:t>68-95 </a:t>
            </a:r>
            <a:r>
              <a:rPr lang="ko-KR" altLang="en-US" dirty="0" smtClean="0"/>
              <a:t>법칙</a:t>
            </a:r>
          </a:p>
          <a:p>
            <a:pPr lvl="1"/>
            <a:r>
              <a:rPr lang="ko-KR" altLang="en-US" dirty="0" smtClean="0"/>
              <a:t>관측치들의 약 </a:t>
            </a:r>
            <a:r>
              <a:rPr lang="en-US" altLang="ko-KR" dirty="0" smtClean="0"/>
              <a:t>68% </a:t>
            </a:r>
            <a:r>
              <a:rPr lang="ko-KR" altLang="en-US" dirty="0" smtClean="0"/>
              <a:t>정도가 평균으로부터 </a:t>
            </a:r>
            <a:r>
              <a:rPr lang="en-US" altLang="ko-KR" dirty="0" smtClean="0"/>
              <a:t>1 </a:t>
            </a:r>
            <a:r>
              <a:rPr lang="ko-KR" altLang="en-US" dirty="0" smtClean="0"/>
              <a:t>표준편차 이내로 떨어져 있다 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관측치들의 약 </a:t>
            </a:r>
            <a:r>
              <a:rPr lang="en-US" altLang="ko-KR" dirty="0" smtClean="0"/>
              <a:t>95% </a:t>
            </a:r>
            <a:r>
              <a:rPr lang="ko-KR" altLang="en-US" dirty="0" smtClean="0"/>
              <a:t>정도가 평균으로부터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표준편차 이내로 떨어져 있다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789040"/>
            <a:ext cx="8089900" cy="2010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MA(</a:t>
            </a:r>
            <a:r>
              <a:rPr lang="ko-KR" altLang="en-US" dirty="0" smtClean="0"/>
              <a:t>이동 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제조업체는 시장에서 즉시 구입할 </a:t>
            </a:r>
            <a:r>
              <a:rPr lang="ko-KR" altLang="en-US" b="0" dirty="0" err="1" smtClean="0"/>
              <a:t>수있는</a:t>
            </a:r>
            <a:r>
              <a:rPr lang="ko-KR" altLang="en-US" b="0" dirty="0" smtClean="0"/>
              <a:t> 특정 유형의 가방을 생산합니다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경쟁이 치열한 시장 이었기 때문에 가방 판매는 여러 날 동안 제로에 머물러있었습니다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그래서 어느 날 그는 디자인에 대한 </a:t>
            </a:r>
            <a:r>
              <a:rPr lang="ko-KR" altLang="en-US" b="0" dirty="0" err="1" smtClean="0"/>
              <a:t>실험을했고</a:t>
            </a:r>
            <a:r>
              <a:rPr lang="ko-KR" altLang="en-US" b="0" dirty="0" smtClean="0"/>
              <a:t> 다른 종류의 가방을 만들었습니다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이 유형의 가방은 시장 어디에서도 구할 수 없었습니다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따라서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그는 </a:t>
            </a:r>
            <a:r>
              <a:rPr lang="en-US" altLang="ko-KR" b="0" dirty="0" smtClean="0"/>
              <a:t>1000</a:t>
            </a:r>
            <a:r>
              <a:rPr lang="ko-KR" altLang="en-US" b="0" dirty="0" smtClean="0"/>
              <a:t>개의 전체 재고를 팔 </a:t>
            </a:r>
            <a:r>
              <a:rPr lang="ko-KR" altLang="en-US" b="0" dirty="0" err="1" smtClean="0"/>
              <a:t>수있었습니다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이것을 </a:t>
            </a:r>
            <a:r>
              <a:rPr lang="en-US" altLang="ko-KR" b="0" dirty="0" smtClean="0"/>
              <a:t>x (t)</a:t>
            </a:r>
            <a:r>
              <a:rPr lang="ko-KR" altLang="en-US" b="0" dirty="0" smtClean="0"/>
              <a:t>라고 부름</a:t>
            </a:r>
            <a:r>
              <a:rPr lang="en-US" altLang="ko-KR" b="0" dirty="0" smtClean="0"/>
              <a:t>). </a:t>
            </a:r>
            <a:r>
              <a:rPr lang="ko-KR" altLang="en-US" b="0" dirty="0" smtClean="0"/>
              <a:t>수요가 너무 높아서 가방에 재고가 없어졌습니다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 결과 약 </a:t>
            </a:r>
            <a:r>
              <a:rPr lang="en-US" altLang="ko-KR" b="0" dirty="0" smtClean="0"/>
              <a:t>100 </a:t>
            </a:r>
            <a:r>
              <a:rPr lang="ko-KR" altLang="en-US" b="0" dirty="0" smtClean="0"/>
              <a:t>명의  고객이 가방을 구입할 수 없었습니다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이 갭을 그 시점의 에러라고 부를 수 있습니다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시간이 지남에 따라 가방은 우위 요소를 잃어 버렸습니다</a:t>
            </a:r>
            <a:r>
              <a:rPr lang="en-US" altLang="ko-KR" b="0" dirty="0" smtClean="0"/>
              <a:t>. </a:t>
            </a:r>
            <a:r>
              <a:rPr lang="ko-KR" altLang="en-US" b="0" dirty="0" smtClean="0"/>
              <a:t>그러나 전날 빈 손으로 간 고객은 여전히 ​​있었다</a:t>
            </a:r>
            <a:endParaRPr lang="en-US" altLang="ko-KR" b="0" dirty="0" smtClean="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MA(</a:t>
            </a:r>
            <a:r>
              <a:rPr lang="ko-KR" altLang="en-US" dirty="0" smtClean="0"/>
              <a:t>이동 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pic>
        <p:nvPicPr>
          <p:cNvPr id="4" name="내용 개체 틀 3" descr="MA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1628800"/>
            <a:ext cx="6336704" cy="3960439"/>
          </a:xfrm>
        </p:spPr>
      </p:pic>
      <p:sp>
        <p:nvSpPr>
          <p:cNvPr id="5" name="TextBox 4"/>
          <p:cNvSpPr txBox="1"/>
          <p:nvPr/>
        </p:nvSpPr>
        <p:spPr>
          <a:xfrm>
            <a:off x="1403648" y="5877272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 </a:t>
            </a:r>
            <a:r>
              <a:rPr lang="ko-KR" altLang="en-US" dirty="0" smtClean="0"/>
              <a:t>모델에서 </a:t>
            </a:r>
            <a:r>
              <a:rPr lang="ko-KR" altLang="en-US" dirty="0" err="1" smtClean="0"/>
              <a:t>노이즈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쇼크는 시간이 지남에 따라 사라집니다</a:t>
            </a:r>
            <a:r>
              <a:rPr lang="en-US" altLang="ko-KR" dirty="0" smtClean="0"/>
              <a:t>. AR </a:t>
            </a:r>
            <a:r>
              <a:rPr lang="ko-KR" altLang="en-US" dirty="0" smtClean="0"/>
              <a:t>모델은 충격에 대한 지속적인 영향을 미칩니다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ACF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PACF </a:t>
            </a:r>
            <a:r>
              <a:rPr lang="ko-KR" altLang="en-US" dirty="0" smtClean="0"/>
              <a:t>플롯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1" dirty="0" smtClean="0"/>
              <a:t>AR </a:t>
            </a:r>
            <a:r>
              <a:rPr lang="ko-KR" altLang="en-US" b="0" i="1" dirty="0" smtClean="0"/>
              <a:t>또는 </a:t>
            </a:r>
            <a:r>
              <a:rPr lang="en-US" altLang="ko-KR" b="0" i="1" dirty="0" smtClean="0"/>
              <a:t>MA </a:t>
            </a:r>
            <a:r>
              <a:rPr lang="ko-KR" altLang="en-US" b="0" i="1" dirty="0" smtClean="0"/>
              <a:t>프로세스입니까</a:t>
            </a:r>
            <a:r>
              <a:rPr lang="en-US" altLang="ko-KR" b="0" i="1" dirty="0" smtClean="0"/>
              <a:t>?</a:t>
            </a:r>
          </a:p>
          <a:p>
            <a:r>
              <a:rPr lang="en-US" altLang="ko-KR" b="0" i="1" dirty="0" smtClean="0"/>
              <a:t> AR </a:t>
            </a:r>
            <a:r>
              <a:rPr lang="ko-KR" altLang="en-US" b="0" i="1" dirty="0" smtClean="0"/>
              <a:t>또는 </a:t>
            </a:r>
            <a:r>
              <a:rPr lang="en-US" altLang="ko-KR" b="0" i="1" dirty="0" smtClean="0"/>
              <a:t>MA </a:t>
            </a:r>
            <a:r>
              <a:rPr lang="ko-KR" altLang="en-US" b="0" i="1" dirty="0" smtClean="0"/>
              <a:t>과정의 순서는 우리가 </a:t>
            </a:r>
            <a:r>
              <a:rPr lang="ko-KR" altLang="en-US" b="0" i="1" dirty="0" err="1" smtClean="0"/>
              <a:t>사용해야합니까</a:t>
            </a:r>
            <a:r>
              <a:rPr lang="en-US" altLang="ko-KR" b="0" i="1" dirty="0" smtClean="0"/>
              <a:t>?</a:t>
            </a:r>
          </a:p>
          <a:p>
            <a:endParaRPr lang="ko-KR" altLang="en-US" dirty="0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04864"/>
            <a:ext cx="64579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ACF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PACF </a:t>
            </a:r>
            <a:r>
              <a:rPr lang="ko-KR" altLang="en-US" dirty="0" smtClean="0"/>
              <a:t>플롯 사용</a:t>
            </a:r>
            <a:endParaRPr lang="ko-KR" altLang="en-US" dirty="0"/>
          </a:p>
        </p:txBody>
      </p:sp>
      <p:pic>
        <p:nvPicPr>
          <p:cNvPr id="217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2050" y="2005013"/>
            <a:ext cx="68199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endParaRPr lang="ko-KR" altLang="en-US" dirty="0"/>
          </a:p>
        </p:txBody>
      </p:sp>
      <p:pic>
        <p:nvPicPr>
          <p:cNvPr id="4" name="내용 개체 틀 3" descr="flow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556792"/>
            <a:ext cx="5562600" cy="3886200"/>
          </a:xfr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b="0" dirty="0" smtClean="0"/>
              <a:t>1</a:t>
            </a:r>
            <a:r>
              <a:rPr lang="ko-KR" altLang="en-US" b="0" dirty="0" smtClean="0"/>
              <a:t>단계 </a:t>
            </a:r>
            <a:r>
              <a:rPr lang="en-US" altLang="ko-KR" b="0" dirty="0" smtClean="0"/>
              <a:t>: </a:t>
            </a:r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자료를 시각화 해서 안정적 </a:t>
            </a:r>
            <a:r>
              <a:rPr lang="ko-KR" altLang="en-US" b="0" dirty="0" err="1" smtClean="0"/>
              <a:t>시계열인지를</a:t>
            </a:r>
            <a:r>
              <a:rPr lang="ko-KR" altLang="en-US" b="0" dirty="0" smtClean="0"/>
              <a:t> 확인한다</a:t>
            </a:r>
            <a:r>
              <a:rPr lang="en-US" altLang="ko-KR" b="0" dirty="0" smtClean="0"/>
              <a:t>.</a:t>
            </a:r>
          </a:p>
          <a:p>
            <a:pPr fontAlgn="base"/>
            <a:endParaRPr lang="en-US" altLang="ko-KR" b="0" dirty="0" smtClean="0"/>
          </a:p>
          <a:p>
            <a:pPr fontAlgn="base"/>
            <a:r>
              <a:rPr lang="en-US" altLang="ko-KR" b="0" dirty="0" smtClean="0"/>
              <a:t>2</a:t>
            </a:r>
            <a:r>
              <a:rPr lang="ko-KR" altLang="en-US" b="0" dirty="0" smtClean="0"/>
              <a:t>단계</a:t>
            </a:r>
            <a:r>
              <a:rPr lang="en-US" altLang="ko-KR" b="0" dirty="0" smtClean="0"/>
              <a:t> : </a:t>
            </a:r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자료를 안정적 </a:t>
            </a:r>
            <a:r>
              <a:rPr lang="ko-KR" altLang="en-US" b="0" dirty="0" err="1" smtClean="0"/>
              <a:t>시계열로</a:t>
            </a:r>
            <a:r>
              <a:rPr lang="ko-KR" altLang="en-US" b="0" dirty="0" smtClean="0"/>
              <a:t> 변환한다</a:t>
            </a:r>
            <a:r>
              <a:rPr lang="en-US" altLang="ko-KR" b="0" dirty="0" smtClean="0"/>
              <a:t>.</a:t>
            </a:r>
          </a:p>
          <a:p>
            <a:pPr fontAlgn="base"/>
            <a:endParaRPr lang="en-US" altLang="ko-KR" b="0" dirty="0" smtClean="0"/>
          </a:p>
          <a:p>
            <a:pPr fontAlgn="base"/>
            <a:r>
              <a:rPr lang="en-US" altLang="ko-KR" b="0" dirty="0" smtClean="0"/>
              <a:t>3</a:t>
            </a:r>
            <a:r>
              <a:rPr lang="ko-KR" altLang="en-US" b="0" dirty="0" smtClean="0"/>
              <a:t>단계</a:t>
            </a:r>
            <a:r>
              <a:rPr lang="en-US" altLang="ko-KR" b="0" dirty="0" smtClean="0"/>
              <a:t> : ACF/PACF</a:t>
            </a:r>
            <a:r>
              <a:rPr lang="ko-KR" altLang="en-US" b="0" dirty="0" smtClean="0"/>
              <a:t>차트나 </a:t>
            </a:r>
            <a:r>
              <a:rPr lang="en-US" altLang="ko-KR" b="0" dirty="0" err="1" smtClean="0"/>
              <a:t>auto.arima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함수를 사용하여 최적화된 </a:t>
            </a:r>
            <a:r>
              <a:rPr lang="ko-KR" altLang="en-US" b="0" dirty="0" err="1" smtClean="0"/>
              <a:t>파라미터를</a:t>
            </a:r>
            <a:r>
              <a:rPr lang="ko-KR" altLang="en-US" b="0" dirty="0" smtClean="0"/>
              <a:t> 찾는다</a:t>
            </a:r>
            <a:r>
              <a:rPr lang="en-US" altLang="ko-KR" b="0" dirty="0" smtClean="0"/>
              <a:t>.</a:t>
            </a:r>
          </a:p>
          <a:p>
            <a:pPr fontAlgn="base"/>
            <a:endParaRPr lang="en-US" altLang="ko-KR" b="0" dirty="0" smtClean="0"/>
          </a:p>
          <a:p>
            <a:pPr fontAlgn="base"/>
            <a:r>
              <a:rPr lang="en-US" altLang="ko-KR" b="0" dirty="0" smtClean="0"/>
              <a:t>4</a:t>
            </a:r>
            <a:r>
              <a:rPr lang="ko-KR" altLang="en-US" b="0" dirty="0" smtClean="0"/>
              <a:t>단계</a:t>
            </a:r>
            <a:r>
              <a:rPr lang="en-US" altLang="ko-KR" b="0" dirty="0" smtClean="0"/>
              <a:t> :  ARIMA </a:t>
            </a:r>
            <a:r>
              <a:rPr lang="ko-KR" altLang="en-US" b="0" dirty="0" smtClean="0"/>
              <a:t>모형을 만든다</a:t>
            </a:r>
            <a:r>
              <a:rPr lang="en-US" altLang="ko-KR" b="0" dirty="0" smtClean="0"/>
              <a:t>.</a:t>
            </a:r>
          </a:p>
          <a:p>
            <a:pPr fontAlgn="base"/>
            <a:endParaRPr lang="en-US" altLang="ko-KR" b="0" dirty="0" smtClean="0"/>
          </a:p>
          <a:p>
            <a:pPr fontAlgn="base"/>
            <a:r>
              <a:rPr lang="en-US" altLang="ko-KR" b="0" dirty="0" smtClean="0"/>
              <a:t>5</a:t>
            </a:r>
            <a:r>
              <a:rPr lang="ko-KR" altLang="en-US" b="0" dirty="0" smtClean="0"/>
              <a:t>단계</a:t>
            </a:r>
            <a:r>
              <a:rPr lang="en-US" altLang="ko-KR" b="0" dirty="0" smtClean="0"/>
              <a:t> :  (</a:t>
            </a:r>
            <a:r>
              <a:rPr lang="ko-KR" altLang="en-US" b="0" dirty="0" smtClean="0"/>
              <a:t>필요한 경우</a:t>
            </a:r>
            <a:r>
              <a:rPr lang="en-US" altLang="ko-KR" b="0" dirty="0" smtClean="0"/>
              <a:t>) </a:t>
            </a:r>
            <a:r>
              <a:rPr lang="ko-KR" altLang="en-US" b="0" dirty="0" smtClean="0"/>
              <a:t>미래 추이에 대해 예측한다</a:t>
            </a:r>
            <a:r>
              <a:rPr lang="en-US" altLang="ko-KR" b="0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str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b="0" dirty="0" smtClean="0"/>
              <a:t>   # </a:t>
            </a:r>
            <a:r>
              <a:rPr lang="en-US" altLang="ko-KR" b="0" dirty="0" err="1" smtClean="0"/>
              <a:t>ts</a:t>
            </a:r>
            <a:r>
              <a:rPr lang="en-US" altLang="ko-KR" b="0" dirty="0" smtClean="0"/>
              <a:t> (</a:t>
            </a:r>
            <a:r>
              <a:rPr lang="ko-KR" altLang="en-US" b="0" dirty="0" smtClean="0"/>
              <a:t>대상 벡터</a:t>
            </a:r>
            <a:r>
              <a:rPr lang="en-US" altLang="ko-KR" b="0" dirty="0" smtClean="0"/>
              <a:t>)  : </a:t>
            </a:r>
            <a:r>
              <a:rPr lang="ko-KR" altLang="en-US" b="0" dirty="0" smtClean="0"/>
              <a:t>데이터를 </a:t>
            </a:r>
            <a:r>
              <a:rPr lang="en-US" altLang="ko-KR" b="0" dirty="0" smtClean="0"/>
              <a:t>Time-Series</a:t>
            </a:r>
            <a:r>
              <a:rPr lang="ko-KR" altLang="en-US" b="0" dirty="0" smtClean="0"/>
              <a:t>로 전환한다 </a:t>
            </a:r>
            <a:endParaRPr lang="en-US" altLang="ko-KR" b="0" dirty="0" smtClean="0"/>
          </a:p>
          <a:p>
            <a:pPr>
              <a:buNone/>
            </a:pPr>
            <a:r>
              <a:rPr lang="en-US" altLang="ko-KR" cap="all" dirty="0" smtClean="0"/>
              <a:t>1</a:t>
            </a:r>
            <a:r>
              <a:rPr lang="ko-KR" altLang="en-US" cap="all" dirty="0" smtClean="0"/>
              <a:t>단계</a:t>
            </a:r>
            <a:r>
              <a:rPr lang="en-US" altLang="ko-KR" cap="all" dirty="0" smtClean="0"/>
              <a:t>. </a:t>
            </a:r>
            <a:r>
              <a:rPr lang="ko-KR" altLang="en-US" cap="all" dirty="0" err="1" smtClean="0"/>
              <a:t>시계열</a:t>
            </a:r>
            <a:r>
              <a:rPr lang="ko-KR" altLang="en-US" cap="all" dirty="0" smtClean="0"/>
              <a:t> 자료를 시각화 해서 안정적 </a:t>
            </a:r>
            <a:r>
              <a:rPr lang="ko-KR" altLang="en-US" cap="all" dirty="0" err="1" smtClean="0"/>
              <a:t>시계열인지를</a:t>
            </a:r>
            <a:r>
              <a:rPr lang="ko-KR" altLang="en-US" cap="all" dirty="0" smtClean="0"/>
              <a:t> 확인한다</a:t>
            </a:r>
            <a:r>
              <a:rPr lang="en-US" altLang="ko-KR" cap="all" dirty="0" smtClean="0"/>
              <a:t>.</a:t>
            </a:r>
            <a:endParaRPr lang="en-US" altLang="ko-KR" dirty="0" smtClean="0"/>
          </a:p>
          <a:p>
            <a:pPr>
              <a:buNone/>
            </a:pPr>
            <a:endParaRPr lang="en-US" altLang="ko-KR" b="0" dirty="0" smtClean="0"/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284984"/>
            <a:ext cx="4752528" cy="305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868144" y="3645024"/>
            <a:ext cx="2664296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dirty="0" smtClean="0"/>
              <a:t>A. </a:t>
            </a:r>
            <a:r>
              <a:rPr lang="ko-KR" altLang="en-US" dirty="0" smtClean="0"/>
              <a:t>시간의 흐름에 따라 증가하는 </a:t>
            </a:r>
            <a:r>
              <a:rPr lang="en-US" altLang="ko-KR" dirty="0" smtClean="0"/>
              <a:t>Trend </a:t>
            </a:r>
            <a:r>
              <a:rPr lang="ko-KR" altLang="en-US" dirty="0" smtClean="0"/>
              <a:t>존재</a:t>
            </a:r>
          </a:p>
          <a:p>
            <a:pPr fontAlgn="base"/>
            <a:r>
              <a:rPr lang="en-US" altLang="ko-KR" dirty="0" smtClean="0"/>
              <a:t>B. </a:t>
            </a:r>
            <a:r>
              <a:rPr lang="ko-KR" altLang="en-US" dirty="0" smtClean="0"/>
              <a:t>시간의 흐름에 따라 분산이 증가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안정적 </a:t>
            </a:r>
            <a:r>
              <a:rPr lang="ko-KR" altLang="en-US" dirty="0" err="1" smtClean="0"/>
              <a:t>시계열이</a:t>
            </a:r>
            <a:r>
              <a:rPr lang="ko-KR" altLang="en-US" dirty="0" smtClean="0"/>
              <a:t> 아님 </a:t>
            </a:r>
            <a:endParaRPr lang="ko-KR" altLang="en-US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b="0" dirty="0" err="1" smtClean="0"/>
              <a:t>데이터셋을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Seasonality, Trend, random </a:t>
            </a:r>
            <a:r>
              <a:rPr lang="ko-KR" altLang="en-US" b="0" dirty="0" smtClean="0"/>
              <a:t>요소로 분해해서 그래프 작성</a:t>
            </a:r>
            <a:endParaRPr lang="en-US" altLang="ko-KR" b="0" dirty="0" smtClean="0"/>
          </a:p>
          <a:p>
            <a:r>
              <a:rPr lang="en-US" altLang="ko-KR" dirty="0" smtClean="0"/>
              <a:t>plot(</a:t>
            </a:r>
            <a:r>
              <a:rPr lang="en-US" altLang="ko-KR" dirty="0" err="1" smtClean="0"/>
              <a:t>stl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s.window</a:t>
            </a:r>
            <a:r>
              <a:rPr lang="en-US" altLang="ko-KR" dirty="0" smtClean="0"/>
              <a:t>="periodic"))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564904"/>
            <a:ext cx="763284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(2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cap="all" dirty="0" err="1" smtClean="0"/>
              <a:t>시계열</a:t>
            </a:r>
            <a:r>
              <a:rPr lang="ko-KR" altLang="en-US" cap="all" dirty="0" smtClean="0"/>
              <a:t> 자료를 안정적 </a:t>
            </a:r>
            <a:r>
              <a:rPr lang="ko-KR" altLang="en-US" cap="all" dirty="0" err="1" smtClean="0"/>
              <a:t>시계열로</a:t>
            </a:r>
            <a:r>
              <a:rPr lang="ko-KR" altLang="en-US" cap="all" dirty="0" smtClean="0"/>
              <a:t> 변환한다</a:t>
            </a:r>
            <a:r>
              <a:rPr lang="en-US" altLang="ko-KR" cap="all" dirty="0" smtClean="0"/>
              <a:t>.</a:t>
            </a:r>
          </a:p>
          <a:p>
            <a:pPr>
              <a:buNone/>
            </a:pPr>
            <a:endParaRPr lang="en-US" altLang="ko-KR" cap="all" dirty="0" smtClean="0"/>
          </a:p>
          <a:p>
            <a:pPr>
              <a:buNone/>
            </a:pPr>
            <a:r>
              <a:rPr lang="en-US" altLang="ko-KR" dirty="0" err="1" smtClean="0"/>
              <a:t>install.packages</a:t>
            </a:r>
            <a:r>
              <a:rPr lang="en-US" altLang="ko-KR" dirty="0" smtClean="0"/>
              <a:t>(“TTR")</a:t>
            </a:r>
            <a:endParaRPr lang="en-US" altLang="ko-KR" cap="all" dirty="0" smtClean="0"/>
          </a:p>
          <a:p>
            <a:pPr>
              <a:buNone/>
            </a:pPr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tseries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smtClean="0"/>
              <a:t>library(</a:t>
            </a:r>
            <a:r>
              <a:rPr lang="en-US" altLang="ko-KR" dirty="0" err="1" smtClean="0"/>
              <a:t>tseries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adf.test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, alternative="stationary", k=0)</a:t>
            </a:r>
          </a:p>
          <a:p>
            <a:pPr>
              <a:buNone/>
            </a:pPr>
            <a:r>
              <a:rPr lang="en-US" altLang="ko-KR" dirty="0" err="1" smtClean="0"/>
              <a:t>adf.test</a:t>
            </a:r>
            <a:r>
              <a:rPr lang="en-US" altLang="ko-KR" dirty="0" smtClean="0"/>
              <a:t>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), alternative="stationary", k=0)</a:t>
            </a:r>
          </a:p>
          <a:p>
            <a:pPr>
              <a:buNone/>
            </a:pPr>
            <a:r>
              <a:rPr lang="en-US" altLang="ko-KR" dirty="0" err="1" smtClean="0"/>
              <a:t>adf.test</a:t>
            </a:r>
            <a:r>
              <a:rPr lang="en-US" altLang="ko-KR" dirty="0" smtClean="0"/>
              <a:t>(diff(log(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)), alternative="stationary", k=0)</a:t>
            </a:r>
          </a:p>
          <a:p>
            <a:pPr>
              <a:buNone/>
            </a:pPr>
            <a:r>
              <a:rPr lang="en-US" altLang="ko-KR" dirty="0" smtClean="0"/>
              <a:t>#</a:t>
            </a:r>
            <a:r>
              <a:rPr lang="en-US" altLang="ko-KR" dirty="0" err="1" smtClean="0"/>
              <a:t>adf.test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시계열이</a:t>
            </a:r>
            <a:r>
              <a:rPr lang="ko-KR" altLang="en-US" dirty="0" smtClean="0"/>
              <a:t> 안정적인지 확인한다 </a:t>
            </a:r>
            <a:r>
              <a:rPr lang="en-US" altLang="ko-KR" dirty="0" smtClean="0"/>
              <a:t>, 0.05</a:t>
            </a:r>
            <a:r>
              <a:rPr lang="ko-KR" altLang="en-US" dirty="0" smtClean="0"/>
              <a:t>보다 크므로 시계열 자료이다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구조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=c(2, 2)) # </a:t>
            </a:r>
            <a:r>
              <a:rPr lang="ko-KR" altLang="en-US" dirty="0" smtClean="0"/>
              <a:t>원본 자료를 뽑아내자</a:t>
            </a:r>
            <a:r>
              <a:rPr lang="en-US" altLang="ko-KR" dirty="0" smtClean="0"/>
              <a:t>. </a:t>
            </a:r>
          </a:p>
          <a:p>
            <a:pPr>
              <a:buNone/>
            </a:pPr>
            <a:r>
              <a:rPr lang="en-US" altLang="ko-KR" dirty="0" err="1" smtClean="0"/>
              <a:t>sourceData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[1:length(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)] </a:t>
            </a:r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sourceData</a:t>
            </a:r>
            <a:r>
              <a:rPr lang="en-US" altLang="ko-KR" dirty="0" smtClean="0"/>
              <a:t>) #</a:t>
            </a:r>
            <a:r>
              <a:rPr lang="ko-KR" altLang="en-US" dirty="0" smtClean="0"/>
              <a:t>차분 </a:t>
            </a:r>
          </a:p>
          <a:p>
            <a:pPr>
              <a:buNone/>
            </a:pPr>
            <a:r>
              <a:rPr lang="en-US" altLang="ko-KR" dirty="0" err="1" smtClean="0"/>
              <a:t>sourceData.diff</a:t>
            </a:r>
            <a:r>
              <a:rPr lang="en-US" altLang="ko-KR" dirty="0" smtClean="0"/>
              <a:t> &lt;- diff(</a:t>
            </a:r>
            <a:r>
              <a:rPr lang="en-US" altLang="ko-KR" dirty="0" err="1" smtClean="0"/>
              <a:t>sourceData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sourceData.diff</a:t>
            </a:r>
            <a:r>
              <a:rPr lang="en-US" altLang="ko-KR" dirty="0" smtClean="0"/>
              <a:t>) #</a:t>
            </a:r>
            <a:r>
              <a:rPr lang="ko-KR" altLang="en-US" dirty="0" smtClean="0"/>
              <a:t>로그 </a:t>
            </a:r>
          </a:p>
          <a:p>
            <a:pPr>
              <a:buNone/>
            </a:pPr>
            <a:r>
              <a:rPr lang="en-US" altLang="ko-KR" dirty="0" smtClean="0"/>
              <a:t>sourceData.log &lt;- log(</a:t>
            </a:r>
            <a:r>
              <a:rPr lang="en-US" altLang="ko-KR" dirty="0" err="1" smtClean="0"/>
              <a:t>sourceData</a:t>
            </a:r>
            <a:r>
              <a:rPr lang="en-US" altLang="ko-KR" dirty="0" smtClean="0"/>
              <a:t>) </a:t>
            </a:r>
          </a:p>
          <a:p>
            <a:pPr>
              <a:buNone/>
            </a:pPr>
            <a:r>
              <a:rPr lang="en-US" altLang="ko-KR" dirty="0" smtClean="0"/>
              <a:t>plot(sourceData.log) #</a:t>
            </a:r>
            <a:r>
              <a:rPr lang="ko-KR" altLang="en-US" dirty="0" smtClean="0"/>
              <a:t>로그</a:t>
            </a:r>
            <a:r>
              <a:rPr lang="en-US" altLang="ko-KR" dirty="0" smtClean="0"/>
              <a:t>+</a:t>
            </a:r>
            <a:r>
              <a:rPr lang="ko-KR" altLang="en-US" dirty="0" smtClean="0"/>
              <a:t>차분 </a:t>
            </a:r>
          </a:p>
          <a:p>
            <a:pPr>
              <a:buNone/>
            </a:pPr>
            <a:r>
              <a:rPr lang="en-US" altLang="ko-KR" dirty="0" err="1" smtClean="0"/>
              <a:t>sourceData.log.diff</a:t>
            </a:r>
            <a:r>
              <a:rPr lang="en-US" altLang="ko-KR" dirty="0" smtClean="0"/>
              <a:t> &lt;- diff(log(</a:t>
            </a:r>
            <a:r>
              <a:rPr lang="en-US" altLang="ko-KR" dirty="0" err="1" smtClean="0"/>
              <a:t>sourceData</a:t>
            </a:r>
            <a:r>
              <a:rPr lang="en-US" altLang="ko-KR" dirty="0" smtClean="0"/>
              <a:t>)) </a:t>
            </a:r>
          </a:p>
          <a:p>
            <a:pPr>
              <a:buNone/>
            </a:pPr>
            <a:r>
              <a:rPr lang="en-US" altLang="ko-KR" dirty="0" smtClean="0"/>
              <a:t>plot(</a:t>
            </a:r>
            <a:r>
              <a:rPr lang="en-US" altLang="ko-KR" dirty="0" err="1" smtClean="0"/>
              <a:t>sourceData.log.diff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endParaRPr lang="ko-KR" altLang="en-US" dirty="0"/>
          </a:p>
        </p:txBody>
      </p:sp>
      <p:pic>
        <p:nvPicPr>
          <p:cNvPr id="4" name="내용 개체 틀 3" descr="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2132856"/>
            <a:ext cx="6912768" cy="3993307"/>
          </a:xfr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구조 확인</a:t>
            </a:r>
            <a:endParaRPr lang="ko-KR" altLang="en-US" dirty="0"/>
          </a:p>
        </p:txBody>
      </p:sp>
      <p:pic>
        <p:nvPicPr>
          <p:cNvPr id="261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1341438"/>
            <a:ext cx="7488832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255568" y="3861048"/>
            <a:ext cx="29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가장 안정적인 </a:t>
            </a:r>
            <a:r>
              <a:rPr lang="ko-KR" altLang="en-US" dirty="0" err="1" smtClean="0">
                <a:solidFill>
                  <a:srgbClr val="FF0000"/>
                </a:solidFill>
              </a:rPr>
              <a:t>시계열임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구조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0" dirty="0" smtClean="0"/>
              <a:t>1. </a:t>
            </a:r>
            <a:r>
              <a:rPr lang="ko-KR" altLang="en-US" b="0" dirty="0" smtClean="0"/>
              <a:t>평균값은 시간 </a:t>
            </a:r>
            <a:r>
              <a:rPr lang="en-US" altLang="ko-KR" b="0" dirty="0" smtClean="0"/>
              <a:t>t</a:t>
            </a:r>
            <a:r>
              <a:rPr lang="ko-KR" altLang="en-US" b="0" dirty="0" smtClean="0"/>
              <a:t>에 관계없이 일정하다</a:t>
            </a:r>
            <a:r>
              <a:rPr lang="en-US" altLang="ko-KR" b="0" dirty="0" smtClean="0"/>
              <a:t>.</a:t>
            </a:r>
            <a:br>
              <a:rPr lang="en-US" altLang="ko-KR" b="0" dirty="0" smtClean="0"/>
            </a:br>
            <a:r>
              <a:rPr lang="en-US" altLang="ko-KR" b="0" dirty="0" smtClean="0"/>
              <a:t>2. </a:t>
            </a:r>
            <a:r>
              <a:rPr lang="ko-KR" altLang="en-US" b="0" dirty="0" err="1" smtClean="0"/>
              <a:t>분산값은</a:t>
            </a:r>
            <a:r>
              <a:rPr lang="ko-KR" altLang="en-US" b="0" dirty="0" smtClean="0"/>
              <a:t> 시간 </a:t>
            </a:r>
            <a:r>
              <a:rPr lang="en-US" altLang="ko-KR" b="0" dirty="0" smtClean="0"/>
              <a:t>t</a:t>
            </a:r>
            <a:r>
              <a:rPr lang="ko-KR" altLang="en-US" b="0" dirty="0" smtClean="0"/>
              <a:t>에 관계없이 일정하다</a:t>
            </a:r>
            <a:r>
              <a:rPr lang="en-US" altLang="ko-KR" b="0" dirty="0" smtClean="0"/>
              <a:t>.</a:t>
            </a:r>
            <a:br>
              <a:rPr lang="en-US" altLang="ko-KR" b="0" dirty="0" smtClean="0"/>
            </a:br>
            <a:r>
              <a:rPr lang="en-US" altLang="ko-KR" b="0" dirty="0" smtClean="0"/>
              <a:t>3. </a:t>
            </a:r>
            <a:r>
              <a:rPr lang="ko-KR" altLang="en-US" b="0" dirty="0" err="1" smtClean="0"/>
              <a:t>공분산은</a:t>
            </a:r>
            <a:r>
              <a:rPr lang="ko-KR" altLang="en-US" b="0" dirty="0" smtClean="0"/>
              <a:t> 시간 </a:t>
            </a:r>
            <a:r>
              <a:rPr lang="en-US" altLang="ko-KR" b="0" dirty="0" smtClean="0"/>
              <a:t>t</a:t>
            </a:r>
            <a:r>
              <a:rPr lang="ko-KR" altLang="en-US" b="0" dirty="0" smtClean="0"/>
              <a:t>에 의존하지 않고 시차에만 의존한다</a:t>
            </a:r>
            <a:r>
              <a:rPr lang="en-US" altLang="ko-KR" b="0" dirty="0" smtClean="0"/>
              <a:t>. </a:t>
            </a:r>
            <a:r>
              <a:rPr lang="en-US" altLang="ko-KR" b="0" dirty="0" err="1" smtClean="0"/>
              <a:t>Cov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Yt</a:t>
            </a:r>
            <a:r>
              <a:rPr lang="en-US" altLang="ko-KR" b="0" dirty="0" smtClean="0"/>
              <a:t> ,</a:t>
            </a:r>
            <a:r>
              <a:rPr lang="en-US" altLang="ko-KR" b="0" dirty="0" err="1" smtClean="0"/>
              <a:t>Yt+k</a:t>
            </a:r>
            <a:r>
              <a:rPr lang="en-US" altLang="ko-KR" b="0" dirty="0" smtClean="0"/>
              <a:t>)</a:t>
            </a:r>
          </a:p>
          <a:p>
            <a:r>
              <a:rPr lang="ko-KR" altLang="en-US" b="0" dirty="0" smtClean="0"/>
              <a:t>그래프를 보면 </a:t>
            </a:r>
            <a:r>
              <a:rPr lang="en-US" altLang="ko-KR" b="0" dirty="0" smtClean="0"/>
              <a:t>1.</a:t>
            </a:r>
            <a:r>
              <a:rPr lang="ko-KR" altLang="en-US" b="0" dirty="0" smtClean="0"/>
              <a:t>추세가 보이고</a:t>
            </a:r>
            <a:r>
              <a:rPr lang="en-US" altLang="ko-KR" b="0" dirty="0" smtClean="0"/>
              <a:t>, 2.</a:t>
            </a:r>
            <a:r>
              <a:rPr lang="ko-KR" altLang="en-US" b="0" dirty="0" smtClean="0"/>
              <a:t>주기적인 자료가 보이고</a:t>
            </a:r>
            <a:r>
              <a:rPr lang="en-US" altLang="ko-KR" b="0" dirty="0" smtClean="0"/>
              <a:t>, 3.</a:t>
            </a:r>
            <a:r>
              <a:rPr lang="ko-KR" altLang="en-US" b="0" dirty="0" smtClean="0"/>
              <a:t>시간이 흘러갈수록 </a:t>
            </a:r>
            <a:r>
              <a:rPr lang="ko-KR" altLang="en-US" b="0" dirty="0" err="1" smtClean="0"/>
              <a:t>분산값이커져</a:t>
            </a:r>
            <a:r>
              <a:rPr lang="ko-KR" altLang="en-US" b="0" dirty="0" smtClean="0"/>
              <a:t> 보인다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비정상성</a:t>
            </a:r>
            <a:r>
              <a:rPr lang="en-US" altLang="ko-KR" b="0" dirty="0" smtClean="0"/>
              <a:t>(non stationary) </a:t>
            </a:r>
            <a:r>
              <a:rPr lang="ko-KR" altLang="en-US" b="0" dirty="0" smtClean="0"/>
              <a:t>상태로 보인다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err="1" smtClean="0"/>
              <a:t>정상성</a:t>
            </a:r>
            <a:r>
              <a:rPr lang="ko-KR" altLang="en-US" b="0" dirty="0" smtClean="0"/>
              <a:t> 상태로 만들기 위해서 </a:t>
            </a:r>
            <a:r>
              <a:rPr lang="en-US" altLang="ko-KR" b="0" dirty="0" smtClean="0"/>
              <a:t>1</a:t>
            </a:r>
            <a:r>
              <a:rPr lang="ko-KR" altLang="en-US" b="0" dirty="0" smtClean="0"/>
              <a:t>차 차분을 하면 그래프에 추세가 사라져 보인다</a:t>
            </a:r>
            <a:r>
              <a:rPr lang="en-US" altLang="ko-KR" b="0" dirty="0" smtClean="0"/>
              <a:t>.</a:t>
            </a:r>
            <a:br>
              <a:rPr lang="en-US" altLang="ko-KR" b="0" dirty="0" smtClean="0"/>
            </a:br>
            <a:r>
              <a:rPr lang="ko-KR" altLang="en-US" b="0" dirty="0" smtClean="0"/>
              <a:t>로그를 적용하면 분산이 일정해 보인다</a:t>
            </a:r>
            <a:r>
              <a:rPr lang="en-US" altLang="ko-KR" b="0" dirty="0" smtClean="0"/>
              <a:t>.</a:t>
            </a:r>
            <a:br>
              <a:rPr lang="en-US" altLang="ko-KR" b="0" dirty="0" smtClean="0"/>
            </a:br>
            <a:r>
              <a:rPr lang="ko-KR" altLang="en-US" b="0" dirty="0" smtClean="0"/>
              <a:t>로그</a:t>
            </a:r>
            <a:r>
              <a:rPr lang="en-US" altLang="ko-KR" b="0" dirty="0" smtClean="0"/>
              <a:t>+</a:t>
            </a:r>
            <a:r>
              <a:rPr lang="ko-KR" altLang="en-US" b="0" dirty="0" smtClean="0"/>
              <a:t>차분까지 적용하면 추세가 사라지고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분산이 일정하게 바뀌어졌다</a:t>
            </a:r>
            <a:r>
              <a:rPr lang="en-US" altLang="ko-KR" b="0" dirty="0" smtClean="0"/>
              <a:t>.</a:t>
            </a:r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cap="all" dirty="0" smtClean="0"/>
              <a:t>ACF/PACF</a:t>
            </a:r>
            <a:r>
              <a:rPr lang="ko-KR" altLang="en-US" cap="all" dirty="0" smtClean="0"/>
              <a:t>차트나 </a:t>
            </a:r>
            <a:r>
              <a:rPr lang="en-US" altLang="ko-KR" cap="all" dirty="0" smtClean="0"/>
              <a:t>AUTO.ARIMA </a:t>
            </a:r>
            <a:r>
              <a:rPr lang="ko-KR" altLang="en-US" cap="all" dirty="0" smtClean="0"/>
              <a:t>함수를 사용하여 최적화된 </a:t>
            </a:r>
            <a:r>
              <a:rPr lang="ko-KR" altLang="en-US" cap="all" dirty="0" err="1" smtClean="0"/>
              <a:t>파라미터를</a:t>
            </a:r>
            <a:r>
              <a:rPr lang="ko-KR" altLang="en-US" cap="all" dirty="0" smtClean="0"/>
              <a:t> 찾는다</a:t>
            </a:r>
            <a:r>
              <a:rPr lang="en-US" altLang="ko-KR" cap="all" dirty="0" smtClean="0"/>
              <a:t>.</a:t>
            </a:r>
          </a:p>
          <a:p>
            <a:endParaRPr lang="en-US" altLang="ko-KR" cap="all" dirty="0" smtClean="0"/>
          </a:p>
          <a:p>
            <a:pPr>
              <a:buNone/>
            </a:pPr>
            <a:r>
              <a:rPr lang="en-US" altLang="ko-KR" dirty="0" err="1" smtClean="0"/>
              <a:t>install.packages</a:t>
            </a:r>
            <a:r>
              <a:rPr lang="en-US" altLang="ko-KR" dirty="0" smtClean="0"/>
              <a:t>(“forecast”)</a:t>
            </a:r>
          </a:p>
          <a:p>
            <a:pPr fontAlgn="base">
              <a:buNone/>
            </a:pPr>
            <a:r>
              <a:rPr lang="en-US" altLang="ko-KR" dirty="0" smtClean="0"/>
              <a:t>library(forecast)</a:t>
            </a:r>
          </a:p>
          <a:p>
            <a:pPr fontAlgn="base">
              <a:buNone/>
            </a:pPr>
            <a:r>
              <a:rPr lang="en-US" altLang="ko-KR" dirty="0" err="1" smtClean="0"/>
              <a:t>auto.arima</a:t>
            </a:r>
            <a:r>
              <a:rPr lang="en-US" altLang="ko-KR" dirty="0" smtClean="0"/>
              <a:t>(diff(log(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)))</a:t>
            </a:r>
          </a:p>
          <a:p>
            <a:pPr fontAlgn="base">
              <a:buNone/>
            </a:pPr>
            <a:r>
              <a:rPr lang="en-US" altLang="ko-KR" dirty="0" err="1" smtClean="0"/>
              <a:t>tsdiag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auto.arima</a:t>
            </a:r>
            <a:r>
              <a:rPr lang="en-US" altLang="ko-KR" dirty="0" smtClean="0"/>
              <a:t>(diff(log(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))))</a:t>
            </a:r>
          </a:p>
          <a:p>
            <a:pPr fontAlgn="base">
              <a:buNone/>
            </a:pPr>
            <a:endParaRPr lang="en-US" altLang="ko-KR" dirty="0" smtClean="0"/>
          </a:p>
          <a:p>
            <a:pPr fontAlgn="base">
              <a:buNone/>
            </a:pPr>
            <a:r>
              <a:rPr lang="en-US" altLang="ko-KR" b="0" dirty="0" err="1" smtClean="0"/>
              <a:t>auto.arima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함수를 사용해서 구한 </a:t>
            </a:r>
            <a:r>
              <a:rPr lang="ko-KR" altLang="en-US" b="0" dirty="0" err="1" smtClean="0"/>
              <a:t>파라미터가</a:t>
            </a:r>
            <a:r>
              <a:rPr lang="ko-KR" altLang="en-US" b="0" dirty="0" smtClean="0"/>
              <a:t> 모형의 가정을 만족하는 지를 보여주는 그림  뚜렷한 변화가 없으면 가정을 만족한다 </a:t>
            </a:r>
            <a:endParaRPr lang="en-US" altLang="ko-KR" dirty="0" smtClean="0"/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747393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88840"/>
            <a:ext cx="6192687" cy="413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cap="all" dirty="0" smtClean="0"/>
              <a:t>ARIMA </a:t>
            </a:r>
            <a:r>
              <a:rPr lang="ko-KR" altLang="en-US" cap="all" dirty="0" smtClean="0"/>
              <a:t>모형을 만든다</a:t>
            </a:r>
            <a:r>
              <a:rPr lang="en-US" altLang="ko-KR" cap="all" dirty="0" smtClean="0"/>
              <a:t>.</a:t>
            </a:r>
          </a:p>
          <a:p>
            <a:r>
              <a:rPr lang="en-US" altLang="ko-KR" dirty="0" smtClean="0"/>
              <a:t>fit&lt;- </a:t>
            </a:r>
            <a:r>
              <a:rPr lang="en-US" altLang="ko-KR" dirty="0" err="1" smtClean="0"/>
              <a:t>auto.arima</a:t>
            </a:r>
            <a:r>
              <a:rPr lang="en-US" altLang="ko-KR" dirty="0" smtClean="0"/>
              <a:t>(log(</a:t>
            </a:r>
            <a:r>
              <a:rPr lang="en-US" altLang="ko-KR" dirty="0" err="1" smtClean="0"/>
              <a:t>AirPassengers</a:t>
            </a:r>
            <a:r>
              <a:rPr lang="en-US" altLang="ko-KR" dirty="0" smtClean="0"/>
              <a:t>))</a:t>
            </a:r>
          </a:p>
          <a:p>
            <a:r>
              <a:rPr lang="en-US" altLang="ko-KR" b="0" dirty="0" smtClean="0"/>
              <a:t>plot( forecast(fit))</a:t>
            </a:r>
          </a:p>
          <a:p>
            <a:endParaRPr lang="en-US" altLang="ko-KR" cap="all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238" y="2924944"/>
            <a:ext cx="6105525" cy="304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ARIMA </a:t>
            </a:r>
            <a:r>
              <a:rPr lang="ko-KR" altLang="en-US" dirty="0" smtClean="0"/>
              <a:t>분석하기</a:t>
            </a:r>
            <a:r>
              <a:rPr lang="en-US" altLang="ko-KR" dirty="0" smtClean="0"/>
              <a:t>(5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cap="all" dirty="0" smtClean="0"/>
              <a:t>(</a:t>
            </a:r>
            <a:r>
              <a:rPr lang="ko-KR" altLang="en-US" cap="all" dirty="0" smtClean="0"/>
              <a:t>필요한 경우</a:t>
            </a:r>
            <a:r>
              <a:rPr lang="en-US" altLang="ko-KR" cap="all" dirty="0" smtClean="0"/>
              <a:t>) </a:t>
            </a:r>
            <a:r>
              <a:rPr lang="ko-KR" altLang="en-US" cap="all" dirty="0" smtClean="0"/>
              <a:t>미래 추이에 대해 예측한다</a:t>
            </a:r>
            <a:r>
              <a:rPr lang="en-US" altLang="ko-KR" cap="all" dirty="0" smtClean="0"/>
              <a:t>.</a:t>
            </a:r>
          </a:p>
          <a:p>
            <a:pPr fontAlgn="base">
              <a:buNone/>
            </a:pPr>
            <a:endParaRPr lang="en-US" altLang="ko-KR" b="0" dirty="0" smtClean="0"/>
          </a:p>
          <a:p>
            <a:pPr fontAlgn="base">
              <a:buNone/>
            </a:pPr>
            <a:r>
              <a:rPr lang="en-US" altLang="ko-KR" b="0" dirty="0" smtClean="0"/>
              <a:t>fit &lt;- </a:t>
            </a:r>
            <a:r>
              <a:rPr lang="en-US" altLang="ko-KR" b="0" dirty="0" err="1" smtClean="0"/>
              <a:t>arima</a:t>
            </a:r>
            <a:r>
              <a:rPr lang="en-US" altLang="ko-KR" b="0" dirty="0" smtClean="0"/>
              <a:t>(log(</a:t>
            </a:r>
            <a:r>
              <a:rPr lang="en-US" altLang="ko-KR" b="0" dirty="0" err="1" smtClean="0"/>
              <a:t>AirPassengers</a:t>
            </a:r>
            <a:r>
              <a:rPr lang="en-US" altLang="ko-KR" b="0" dirty="0" smtClean="0"/>
              <a:t>), c(0,1,1), </a:t>
            </a:r>
          </a:p>
          <a:p>
            <a:pPr fontAlgn="base">
              <a:buNone/>
            </a:pPr>
            <a:r>
              <a:rPr lang="en-US" altLang="ko-KR" b="0" dirty="0" smtClean="0"/>
              <a:t>             seasonal = list(order = c(0,1,1),period = 12))</a:t>
            </a:r>
          </a:p>
          <a:p>
            <a:pPr fontAlgn="base">
              <a:buNone/>
            </a:pPr>
            <a:r>
              <a:rPr lang="en-US" altLang="ko-KR" b="0" dirty="0" smtClean="0"/>
              <a:t>fit</a:t>
            </a:r>
          </a:p>
          <a:p>
            <a:pPr fontAlgn="base">
              <a:buNone/>
            </a:pPr>
            <a:endParaRPr lang="en-US" altLang="ko-KR" b="0" dirty="0" smtClean="0"/>
          </a:p>
          <a:p>
            <a:pPr fontAlgn="base">
              <a:buNone/>
            </a:pPr>
            <a:r>
              <a:rPr lang="en-US" altLang="ko-KR" b="0" dirty="0" err="1" smtClean="0"/>
              <a:t>pred</a:t>
            </a:r>
            <a:r>
              <a:rPr lang="en-US" altLang="ko-KR" b="0" dirty="0" smtClean="0"/>
              <a:t> &lt;- predict(fit, </a:t>
            </a:r>
            <a:r>
              <a:rPr lang="en-US" altLang="ko-KR" b="0" dirty="0" err="1" smtClean="0"/>
              <a:t>n.ahead</a:t>
            </a:r>
            <a:r>
              <a:rPr lang="en-US" altLang="ko-KR" b="0" dirty="0" smtClean="0"/>
              <a:t> = 10*12)</a:t>
            </a:r>
          </a:p>
          <a:p>
            <a:pPr fontAlgn="base">
              <a:buNone/>
            </a:pPr>
            <a:r>
              <a:rPr lang="en-US" altLang="ko-KR" b="0" dirty="0" err="1" smtClean="0"/>
              <a:t>ts.plot</a:t>
            </a:r>
            <a:r>
              <a:rPr lang="en-US" altLang="ko-KR" b="0" dirty="0" smtClean="0"/>
              <a:t>(AirPassengers,2.718^pred$pred, log = "y", </a:t>
            </a:r>
            <a:r>
              <a:rPr lang="en-US" altLang="ko-KR" b="0" dirty="0" err="1" smtClean="0"/>
              <a:t>lty</a:t>
            </a:r>
            <a:r>
              <a:rPr lang="en-US" altLang="ko-KR" b="0" dirty="0" smtClean="0"/>
              <a:t> = c(1,3))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35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7200800" cy="374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시계열분석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err="1" smtClean="0"/>
              <a:t>시계열</a:t>
            </a:r>
            <a:r>
              <a:rPr lang="ko-KR" altLang="en-US" b="0" dirty="0" smtClean="0"/>
              <a:t> 그림은 </a:t>
            </a:r>
            <a:r>
              <a:rPr lang="ko-KR" altLang="en-US" dirty="0" smtClean="0"/>
              <a:t>시간에 따른</a:t>
            </a:r>
            <a:r>
              <a:rPr lang="ko-KR" altLang="en-US" b="0" dirty="0" smtClean="0"/>
              <a:t> 자료의 변화나 추세를 파악하는 데 적절하다</a:t>
            </a:r>
            <a:r>
              <a:rPr lang="en-US" altLang="ko-KR" b="0" dirty="0" smtClean="0"/>
              <a:t>. </a:t>
            </a:r>
          </a:p>
          <a:p>
            <a:r>
              <a:rPr lang="ko-KR" altLang="en-US" b="0" dirty="0" smtClean="0"/>
              <a:t>다음은 이승엽 선수의 연도별 홈런개수다 </a:t>
            </a:r>
            <a:endParaRPr lang="en-US" altLang="ko-KR" b="0" dirty="0" smtClean="0"/>
          </a:p>
          <a:p>
            <a:pPr>
              <a:buNone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996952"/>
            <a:ext cx="7056784" cy="1217951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모분산과</a:t>
            </a:r>
            <a:r>
              <a:rPr lang="ko-KR" altLang="en-US" dirty="0" smtClean="0"/>
              <a:t> 표본분산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모분산은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평균을 구한다 </a:t>
            </a:r>
            <a:endParaRPr lang="en-US" altLang="ko-KR" dirty="0" smtClean="0"/>
          </a:p>
          <a:p>
            <a:r>
              <a:rPr lang="ko-KR" altLang="en-US" dirty="0" smtClean="0"/>
              <a:t>표본분산은 </a:t>
            </a:r>
            <a:r>
              <a:rPr lang="en-US" altLang="ko-KR" dirty="0" smtClean="0"/>
              <a:t>n-1</a:t>
            </a:r>
            <a:r>
              <a:rPr lang="ko-KR" altLang="en-US" dirty="0" smtClean="0"/>
              <a:t>개의 평균을 구한다 </a:t>
            </a:r>
            <a:endParaRPr lang="en-US" altLang="ko-KR" dirty="0" smtClean="0"/>
          </a:p>
          <a:p>
            <a:r>
              <a:rPr lang="ko-KR" altLang="en-US" dirty="0" smtClean="0"/>
              <a:t>통계학에서는 표본 분산을 사용한다  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4" name="그림 3" descr="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3284984"/>
            <a:ext cx="6106378" cy="2667372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시뮬레이션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서로 연관이 있는 자료가 쌍으로 관측되었을 때 두 자료 사이의 관계를 분석하고자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산포도와 상관분석을 활용한다 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1) </a:t>
            </a:r>
            <a:r>
              <a:rPr lang="ko-KR" altLang="en-US" dirty="0" smtClean="0"/>
              <a:t>아버지의 키와 아들의 키 사이에 </a:t>
            </a:r>
            <a:r>
              <a:rPr lang="ko-KR" altLang="en-US" dirty="0" err="1" smtClean="0"/>
              <a:t>어느정도</a:t>
            </a:r>
            <a:r>
              <a:rPr lang="ko-KR" altLang="en-US" dirty="0" smtClean="0"/>
              <a:t> 밀접한 관계가 있는가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2) </a:t>
            </a:r>
            <a:r>
              <a:rPr lang="ko-KR" altLang="en-US" dirty="0" smtClean="0"/>
              <a:t>대학수학능력 시험점수와 대학입학 이후의 학업성취 수준 사이의 관계 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3) </a:t>
            </a:r>
            <a:r>
              <a:rPr lang="ko-KR" altLang="en-US" dirty="0" smtClean="0"/>
              <a:t>체중과 </a:t>
            </a:r>
            <a:r>
              <a:rPr lang="ko-KR" altLang="en-US" dirty="0" err="1" smtClean="0"/>
              <a:t>혈압사이의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관계등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1268760"/>
            <a:ext cx="8640960" cy="44644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install.packages("gmodels")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Installing package into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C:/Users/seojinsu/Documents/R/win-library/3.1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endParaRPr kumimoji="1" lang="en-US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(as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lib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is unspecified)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 </a:t>
            </a: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현재 세션에서 사용할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CRAN </a:t>
            </a: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미러를 선택해 주세요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URL 'http://cran.nexr.com/bin/windows/contrib/3.1/gmodels_2.15.4.1.zip'</a:t>
            </a: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을 시도합니다</a:t>
            </a:r>
            <a:endParaRPr kumimoji="1" lang="ko-KR" alt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ko-KR" alt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 </a:t>
            </a: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지면 관계상 설치 과정은 생략합니다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다운로드된 바이너리 패키지들은 다음의 위치에 있습니다</a:t>
            </a:r>
            <a:endParaRPr kumimoji="1" lang="ko-KR" alt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C:\Users\seojinsu\AppData\Local\Temp\RtmpMLrqEA\downloaded_packages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library(gmodels)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60872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1268760"/>
            <a:ext cx="8612271" cy="44644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study &lt;- read.csv("pass_cross.csv",header=T)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study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공부함 공부안함 합격  불합격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1       1        0    1      0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2       1        0    1      0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3       0        1    0      1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4       0        1    0      1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5       1        0    1      0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6       1        0    1      0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지면 관계상 이하 내용은 생략합니다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총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50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건 입니다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300544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교차분석_분석 결과화면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1231617"/>
            <a:ext cx="3151505" cy="4285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67871" y="1235947"/>
            <a:ext cx="4896544" cy="244394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아래 표의 각 행에 대한 설명입니다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첫번째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줄은 해당 조건의 데이터 건수이고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두번째줄은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해당 조건의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카이제곱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값이고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세번째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줄은 전체 조건대비 해당 행의 비율이고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네번째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줄은 전체 조건대비 해당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컬럼의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비율이고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마지막줄은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전체 데이터 대비 해당 값의 비율임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106864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교차분석_분석 결과화면_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64" y="1231592"/>
            <a:ext cx="4320480" cy="32403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4294" y="4615968"/>
            <a:ext cx="88122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 </a:t>
            </a:r>
            <a:r>
              <a:rPr lang="ko-KR" altLang="ko-KR" dirty="0"/>
              <a:t>번은 </a:t>
            </a:r>
            <a:r>
              <a:rPr lang="ko-KR" altLang="ko-KR" dirty="0" err="1"/>
              <a:t>공부안하고</a:t>
            </a:r>
            <a:r>
              <a:rPr lang="en-US" altLang="ko-KR" dirty="0"/>
              <a:t>(0) , </a:t>
            </a:r>
            <a:r>
              <a:rPr lang="ko-KR" altLang="ko-KR" dirty="0" err="1"/>
              <a:t>합격못한</a:t>
            </a:r>
            <a:r>
              <a:rPr lang="en-US" altLang="ko-KR" dirty="0"/>
              <a:t>(0) </a:t>
            </a:r>
            <a:r>
              <a:rPr lang="ko-KR" altLang="ko-KR" dirty="0"/>
              <a:t>사람 수</a:t>
            </a:r>
            <a:r>
              <a:rPr lang="en-US" altLang="ko-KR" dirty="0"/>
              <a:t> 13 </a:t>
            </a:r>
            <a:r>
              <a:rPr lang="ko-KR" altLang="ko-KR" dirty="0"/>
              <a:t>건 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2 </a:t>
            </a:r>
            <a:r>
              <a:rPr lang="ko-KR" altLang="ko-KR" dirty="0"/>
              <a:t>번은 앞에서 관찰빈도와 </a:t>
            </a:r>
            <a:r>
              <a:rPr lang="ko-KR" altLang="ko-KR" dirty="0" err="1"/>
              <a:t>기대빈도값을</a:t>
            </a:r>
            <a:r>
              <a:rPr lang="ko-KR" altLang="ko-KR" dirty="0"/>
              <a:t> 사용해서 구한</a:t>
            </a:r>
            <a:r>
              <a:rPr lang="en-US" altLang="ko-KR" dirty="0"/>
              <a:t> 13</a:t>
            </a:r>
            <a:r>
              <a:rPr lang="ko-KR" altLang="ko-KR" dirty="0"/>
              <a:t>에 대한 </a:t>
            </a:r>
            <a:r>
              <a:rPr lang="ko-KR" altLang="ko-KR" dirty="0" err="1"/>
              <a:t>카이제곱</a:t>
            </a:r>
            <a:r>
              <a:rPr lang="ko-KR" altLang="ko-KR" dirty="0"/>
              <a:t> 값이고</a:t>
            </a:r>
          </a:p>
          <a:p>
            <a:r>
              <a:rPr lang="en-US" altLang="ko-KR" dirty="0"/>
              <a:t>3 </a:t>
            </a:r>
            <a:r>
              <a:rPr lang="ko-KR" altLang="ko-KR" dirty="0"/>
              <a:t>번은 해당</a:t>
            </a:r>
            <a:r>
              <a:rPr lang="en-US" altLang="ko-KR" dirty="0"/>
              <a:t> Row Total </a:t>
            </a:r>
            <a:r>
              <a:rPr lang="ko-KR" altLang="ko-KR" dirty="0"/>
              <a:t>값이 </a:t>
            </a:r>
            <a:r>
              <a:rPr lang="en-US" altLang="ko-KR" dirty="0"/>
              <a:t>25 </a:t>
            </a:r>
            <a:r>
              <a:rPr lang="ko-KR" altLang="ko-KR" dirty="0"/>
              <a:t>에 대한</a:t>
            </a:r>
            <a:r>
              <a:rPr lang="en-US" altLang="ko-KR" dirty="0"/>
              <a:t> 13 </a:t>
            </a:r>
            <a:r>
              <a:rPr lang="ko-KR" altLang="ko-KR" dirty="0"/>
              <a:t>의 빈도수</a:t>
            </a:r>
            <a:r>
              <a:rPr lang="en-US" altLang="ko-KR" dirty="0"/>
              <a:t> 52% </a:t>
            </a:r>
            <a:r>
              <a:rPr lang="ko-KR" altLang="ko-KR" dirty="0"/>
              <a:t>이고</a:t>
            </a:r>
          </a:p>
          <a:p>
            <a:r>
              <a:rPr lang="en-US" altLang="ko-KR" dirty="0"/>
              <a:t>4 </a:t>
            </a:r>
            <a:r>
              <a:rPr lang="ko-KR" altLang="ko-KR" dirty="0"/>
              <a:t>번은 해당 </a:t>
            </a:r>
            <a:r>
              <a:rPr lang="ko-KR" altLang="ko-KR" dirty="0" err="1"/>
              <a:t>컬럼의</a:t>
            </a:r>
            <a:r>
              <a:rPr lang="en-US" altLang="ko-KR" dirty="0"/>
              <a:t> Total </a:t>
            </a:r>
            <a:r>
              <a:rPr lang="ko-KR" altLang="ko-KR" dirty="0"/>
              <a:t>값</a:t>
            </a:r>
            <a:r>
              <a:rPr lang="en-US" altLang="ko-KR" dirty="0"/>
              <a:t> 20 </a:t>
            </a:r>
            <a:r>
              <a:rPr lang="ko-KR" altLang="ko-KR" dirty="0"/>
              <a:t>에 대한</a:t>
            </a:r>
            <a:r>
              <a:rPr lang="en-US" altLang="ko-KR" dirty="0"/>
              <a:t> 13 </a:t>
            </a:r>
            <a:r>
              <a:rPr lang="ko-KR" altLang="ko-KR" dirty="0"/>
              <a:t>의 빈도수</a:t>
            </a:r>
            <a:r>
              <a:rPr lang="en-US" altLang="ko-KR" dirty="0"/>
              <a:t> 65% </a:t>
            </a:r>
            <a:r>
              <a:rPr lang="ko-KR" altLang="ko-KR" dirty="0"/>
              <a:t>이고</a:t>
            </a:r>
          </a:p>
          <a:p>
            <a:r>
              <a:rPr lang="en-US" altLang="ko-KR" dirty="0"/>
              <a:t>5 </a:t>
            </a:r>
            <a:r>
              <a:rPr lang="ko-KR" altLang="ko-KR" dirty="0"/>
              <a:t>번은 테이블 전체</a:t>
            </a:r>
            <a:r>
              <a:rPr lang="en-US" altLang="ko-KR" dirty="0"/>
              <a:t> 50 </a:t>
            </a:r>
            <a:r>
              <a:rPr lang="ko-KR" altLang="ko-KR" dirty="0"/>
              <a:t>에 대한</a:t>
            </a:r>
            <a:r>
              <a:rPr lang="en-US" altLang="ko-KR" dirty="0"/>
              <a:t> 13</a:t>
            </a:r>
            <a:r>
              <a:rPr lang="ko-KR" altLang="ko-KR" dirty="0"/>
              <a:t>의 빈도수</a:t>
            </a:r>
            <a:r>
              <a:rPr lang="en-US" altLang="ko-KR" dirty="0"/>
              <a:t> 26% </a:t>
            </a:r>
            <a:r>
              <a:rPr lang="ko-KR" altLang="ko-KR" dirty="0"/>
              <a:t>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xmlns="" val="32844050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교차분석_분석 결과화면_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592" y="1268760"/>
            <a:ext cx="7128792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4" y="1772816"/>
            <a:ext cx="7056784" cy="936104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3862789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CrossTable</a:t>
            </a:r>
            <a:r>
              <a:rPr lang="en-US" altLang="ko-KR" dirty="0"/>
              <a:t>( ) </a:t>
            </a:r>
            <a:r>
              <a:rPr lang="ko-KR" altLang="ko-KR" dirty="0"/>
              <a:t>명령을 줄 때 마지막에</a:t>
            </a:r>
            <a:r>
              <a:rPr lang="en-US" altLang="ko-KR" dirty="0"/>
              <a:t> </a:t>
            </a:r>
            <a:r>
              <a:rPr lang="en-US" altLang="ko-KR" dirty="0" err="1"/>
              <a:t>chisq</a:t>
            </a:r>
            <a:r>
              <a:rPr lang="en-US" altLang="ko-KR" dirty="0"/>
              <a:t>=T </a:t>
            </a:r>
            <a:r>
              <a:rPr lang="ko-KR" altLang="ko-KR" dirty="0"/>
              <a:t>라는 옵션을 주면 보다 세부적인 결과까지 </a:t>
            </a:r>
            <a:r>
              <a:rPr lang="ko-KR" altLang="ko-KR" dirty="0" smtClean="0"/>
              <a:t>출력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560872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교차분석_카이제곱그림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042" y="1075316"/>
            <a:ext cx="4875030" cy="3073763"/>
          </a:xfrm>
          <a:prstGeom prst="rect">
            <a:avLst/>
          </a:prstGeom>
        </p:spPr>
      </p:pic>
      <p:pic>
        <p:nvPicPr>
          <p:cNvPr id="4" name="그림 3" descr="교차분석_분석 결과화면_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4951" y="4149079"/>
            <a:ext cx="4284476" cy="1728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44208" y="4906367"/>
            <a:ext cx="1350963" cy="25082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300544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714" y="1124744"/>
            <a:ext cx="4626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ko-KR" b="1" dirty="0"/>
              <a:t>상관 관계 분석</a:t>
            </a:r>
            <a:r>
              <a:rPr lang="en-US" altLang="ko-KR" b="1" dirty="0"/>
              <a:t>(</a:t>
            </a:r>
            <a:r>
              <a:rPr lang="ko-KR" altLang="ko-KR" b="1" dirty="0"/>
              <a:t>상관분석</a:t>
            </a:r>
            <a:r>
              <a:rPr lang="en-US" altLang="ko-KR" b="1" dirty="0"/>
              <a:t>)</a:t>
            </a:r>
            <a:r>
              <a:rPr lang="ko-KR" altLang="ko-KR" b="1" dirty="0"/>
              <a:t>을 살펴봅니다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p:pic>
        <p:nvPicPr>
          <p:cNvPr id="4" name="그림 3" descr="상관관계분석-상관계수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978" y="2348880"/>
            <a:ext cx="583264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106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편차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성적이 다음과 </a:t>
            </a:r>
            <a:r>
              <a:rPr lang="ko-KR" altLang="en-US" dirty="0" err="1" smtClean="0"/>
              <a:t>같을때</a:t>
            </a:r>
            <a:r>
              <a:rPr lang="ko-KR" altLang="en-US" dirty="0" smtClean="0"/>
              <a:t> 평균과 분산과 편차 구하기 </a:t>
            </a:r>
            <a:endParaRPr lang="en-US" altLang="ko-KR" dirty="0" smtClean="0"/>
          </a:p>
          <a:p>
            <a:pPr>
              <a:buNone/>
            </a:pPr>
            <a:endParaRPr kumimoji="1" lang="en-US" altLang="ko-KR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데이터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 85,90,93,86,82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(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데이터의합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)/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개수 </a:t>
            </a:r>
            <a:endParaRPr kumimoji="1"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분산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(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평균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제곱의 합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개수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편차 </a:t>
            </a:r>
            <a:r>
              <a:rPr kumimoji="1"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상관관계분석-상관계수_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48" y="1700808"/>
            <a:ext cx="6192688" cy="25922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직사각형 3"/>
              <p:cNvSpPr/>
              <p:nvPr/>
            </p:nvSpPr>
            <p:spPr>
              <a:xfrm>
                <a:off x="3563888" y="4581128"/>
                <a:ext cx="1560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FF0000"/>
                    </a:solidFill>
                  </a:rPr>
                  <a:t>-1 </a:t>
                </a:r>
                <a14:m>
                  <m:oMath xmlns:m="http://schemas.openxmlformats.org/officeDocument/2006/math">
                    <m:r>
                      <a:rPr lang="en-US" altLang="ko-KR" b="1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 r </a:t>
                </a:r>
                <a14:m>
                  <m:oMath xmlns:m="http://schemas.openxmlformats.org/officeDocument/2006/math">
                    <m:r>
                      <a:rPr lang="en-US" altLang="ko-KR" b="1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 +1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581128"/>
                <a:ext cx="1560042" cy="36933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351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28440503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상관관계분석-상관계수_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36" y="1268760"/>
            <a:ext cx="3140075" cy="107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4355976" y="1340768"/>
            <a:ext cx="345638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상관 계수 공식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3136900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어떤 회사에서 신제품이 나왔을 때 안내메일</a:t>
            </a:r>
            <a:r>
              <a:rPr lang="en-US" altLang="ko-KR" dirty="0"/>
              <a:t>(DM) </a:t>
            </a:r>
            <a:r>
              <a:rPr lang="ko-KR" altLang="ko-KR" dirty="0"/>
              <a:t>을 발송하는 회수와 제품이 판매되는 것 사이에 어떤 관계가 있는지를 조사 했더니 아래와 같은 결과가 나왔다고 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이들의 상관 계수를 구해 보세요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b="1" dirty="0"/>
              <a:t>* </a:t>
            </a:r>
            <a:r>
              <a:rPr lang="ko-KR" altLang="ko-KR" b="1" dirty="0"/>
              <a:t>제품 판매 개수</a:t>
            </a:r>
            <a:r>
              <a:rPr lang="en-US" altLang="ko-KR" b="1" dirty="0"/>
              <a:t>(x) : 3 , 5 , 8 , 11 , 13</a:t>
            </a:r>
            <a:endParaRPr lang="ko-KR" altLang="ko-KR" dirty="0"/>
          </a:p>
          <a:p>
            <a:r>
              <a:rPr lang="en-US" altLang="ko-KR" b="1" dirty="0"/>
              <a:t>* DM  </a:t>
            </a:r>
            <a:r>
              <a:rPr lang="ko-KR" altLang="ko-KR" b="1" dirty="0"/>
              <a:t>발송 회수</a:t>
            </a:r>
            <a:r>
              <a:rPr lang="en-US" altLang="ko-KR" b="1" dirty="0"/>
              <a:t>(y) : 1 , 2 , 3 , 4 , 5</a:t>
            </a:r>
            <a:endParaRPr lang="ko-KR" altLang="ko-KR" dirty="0"/>
          </a:p>
          <a:p>
            <a:r>
              <a:rPr lang="ko-KR" altLang="ko-KR" dirty="0"/>
              <a:t>위 값에서 </a:t>
            </a:r>
            <a:r>
              <a:rPr lang="en-US" altLang="ko-KR" dirty="0"/>
              <a:t>y </a:t>
            </a:r>
            <a:r>
              <a:rPr lang="ko-KR" altLang="ko-KR" dirty="0"/>
              <a:t>의 평균은</a:t>
            </a:r>
            <a:r>
              <a:rPr lang="en-US" altLang="ko-KR" dirty="0"/>
              <a:t> 3 </a:t>
            </a:r>
            <a:r>
              <a:rPr lang="ko-KR" altLang="ko-KR" dirty="0"/>
              <a:t>이고 </a:t>
            </a:r>
            <a:r>
              <a:rPr lang="en-US" altLang="ko-KR" dirty="0"/>
              <a:t>x </a:t>
            </a:r>
            <a:r>
              <a:rPr lang="ko-KR" altLang="ko-KR" dirty="0"/>
              <a:t>의 평균은</a:t>
            </a:r>
            <a:r>
              <a:rPr lang="en-US" altLang="ko-KR" dirty="0"/>
              <a:t> 8 </a:t>
            </a:r>
            <a:r>
              <a:rPr lang="ko-KR" altLang="ko-KR" dirty="0"/>
              <a:t>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xmlns="" val="17560872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상관관계분석-상관계수_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04" y="1196752"/>
            <a:ext cx="3677840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직사각형 3"/>
              <p:cNvSpPr/>
              <p:nvPr/>
            </p:nvSpPr>
            <p:spPr>
              <a:xfrm>
                <a:off x="352217" y="2636912"/>
                <a:ext cx="4572000" cy="178734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dirty="0"/>
                  <a:t> </a:t>
                </a:r>
                <a:endParaRPr lang="ko-KR" altLang="ko-KR" dirty="0"/>
              </a:p>
              <a:p>
                <a:r>
                  <a:rPr lang="en-US" altLang="ko-KR" b="1" dirty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b="1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</m:e>
                        </m:d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𝟓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</m:e>
                        </m:d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</m:e>
                        </m:d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𝟏𝟏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</m:e>
                        </m:d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  <m:r>
                          <a:rPr lang="en-US" altLang="ko-KR" b="1">
                            <a:latin typeface="Cambria Math"/>
                          </a:rPr>
                          <m:t>+(</m:t>
                        </m:r>
                        <m:r>
                          <a:rPr lang="en-US" altLang="ko-KR" b="1" i="1">
                            <a:latin typeface="Cambria Math"/>
                          </a:rPr>
                          <m:t>𝟏𝟑</m:t>
                        </m:r>
                        <m:r>
                          <a:rPr lang="en-US" altLang="ko-KR" b="1" i="1">
                            <a:latin typeface="Cambria Math"/>
                          </a:rPr>
                          <m:t>−</m:t>
                        </m:r>
                        <m:r>
                          <a:rPr lang="en-US" altLang="ko-KR" b="1" i="1">
                            <a:latin typeface="Cambria Math"/>
                          </a:rPr>
                          <m:t>𝟖</m:t>
                        </m:r>
                        <m:r>
                          <a:rPr lang="en-US" altLang="ko-KR" b="1">
                            <a:latin typeface="Cambria Math"/>
                          </a:rPr>
                          <m:t>)</m:t>
                        </m:r>
                        <m:d>
                          <m:d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𝟓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</m:e>
                        </m:d>
                      </m:num>
                      <m:den>
                        <m:r>
                          <a:rPr lang="en-US" altLang="ko-KR" b="1">
                            <a:latin typeface="Cambria Math"/>
                          </a:rPr>
                          <m:t>√{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𝟓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𝟏𝟏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𝟏𝟑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𝟖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}</m:t>
                        </m:r>
                        <m:r>
                          <a:rPr lang="en-US" altLang="ko-KR" b="1" i="1">
                            <a:latin typeface="Cambria Math"/>
                          </a:rPr>
                          <m:t>𝐱</m:t>
                        </m:r>
                        <m:r>
                          <a:rPr lang="en-US" altLang="ko-KR" b="1">
                            <a:latin typeface="Cambria Math"/>
                          </a:rPr>
                          <m:t>{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𝟓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b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>
                            <a:latin typeface="Cambria Math"/>
                          </a:rPr>
                          <m:t>}</m:t>
                        </m:r>
                      </m:den>
                    </m:f>
                  </m:oMath>
                </a14:m>
                <a:endParaRPr lang="ko-KR" altLang="ko-KR" dirty="0"/>
              </a:p>
              <a:p>
                <a:r>
                  <a:rPr lang="en-US" altLang="ko-KR" dirty="0"/>
                  <a:t> </a:t>
                </a:r>
                <a:endParaRPr lang="ko-KR" altLang="ko-KR" dirty="0"/>
              </a:p>
              <a:p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/>
                          </a:rPr>
                          <m:t>26</m:t>
                        </m:r>
                      </m:num>
                      <m:den>
                        <m:r>
                          <a:rPr lang="en-US" altLang="ko-KR">
                            <a:latin typeface="Cambria Math"/>
                          </a:rPr>
                          <m:t>26.07</m:t>
                        </m:r>
                      </m:den>
                    </m:f>
                  </m:oMath>
                </a14:m>
                <a:r>
                  <a:rPr lang="en-US" altLang="ko-KR" dirty="0"/>
                  <a:t> =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0.997</a:t>
                </a:r>
                <a:endParaRPr lang="ko-KR" altLang="ko-K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7" y="2636912"/>
                <a:ext cx="4572000" cy="1787349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200" r="-59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7280" y="4633334"/>
            <a:ext cx="8443192" cy="145996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x &lt;- c(3,5,8,11,13)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 &lt;- c(1,2,3,4,5)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cor(x,y)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0.9970545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47864" y="5013176"/>
            <a:ext cx="42484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 </a:t>
            </a:r>
            <a:r>
              <a:rPr lang="ko-KR" altLang="en-US" dirty="0" smtClean="0"/>
              <a:t>에서 상관계수 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5300544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874" y="1148844"/>
            <a:ext cx="8511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9. </a:t>
            </a:r>
            <a:r>
              <a:rPr lang="ko-KR" altLang="ko-KR" b="1" dirty="0"/>
              <a:t>회귀 분석</a:t>
            </a:r>
            <a:r>
              <a:rPr lang="en-US" altLang="ko-KR" b="1" dirty="0"/>
              <a:t>(</a:t>
            </a:r>
            <a:r>
              <a:rPr lang="ko-KR" altLang="ko-KR" b="1" dirty="0"/>
              <a:t>선형 회귀 분석</a:t>
            </a:r>
            <a:r>
              <a:rPr lang="en-US" altLang="ko-KR" b="1" dirty="0"/>
              <a:t>)</a:t>
            </a:r>
            <a:r>
              <a:rPr lang="ko-KR" altLang="ko-KR" b="1" dirty="0"/>
              <a:t>에 대해 살펴봅니다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51520" y="1724908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회귀분석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ko-KR" dirty="0" smtClean="0"/>
              <a:t>어떤 </a:t>
            </a:r>
            <a:r>
              <a:rPr lang="ko-KR" altLang="ko-KR" dirty="0"/>
              <a:t>결과값을 기준으로 다른 결과값을 예측하는 </a:t>
            </a:r>
            <a:r>
              <a:rPr lang="ko-KR" altLang="ko-KR" dirty="0" smtClean="0"/>
              <a:t>방법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6541" y="2278613"/>
            <a:ext cx="8324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>
                <a:solidFill>
                  <a:srgbClr val="FF0000"/>
                </a:solidFill>
              </a:rPr>
              <a:t>상관분석</a:t>
            </a:r>
            <a:r>
              <a:rPr lang="ko-KR" altLang="ko-KR" dirty="0"/>
              <a:t>은 두 변수 사이의 관계를 파악하는 것이지 예측하는 것은 아니기 때문에 회귀 분석과는 완전히 다른 </a:t>
            </a:r>
            <a:r>
              <a:rPr lang="ko-KR" altLang="ko-KR" dirty="0" smtClean="0"/>
              <a:t>방법</a:t>
            </a:r>
            <a:r>
              <a:rPr lang="ko-KR" altLang="en-US" dirty="0" smtClean="0"/>
              <a:t>임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8106864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2217" y="1142742"/>
            <a:ext cx="85402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회귀 분석에서 가장 중요한 것이 </a:t>
            </a:r>
            <a:r>
              <a:rPr lang="ko-KR" altLang="ko-KR" dirty="0" err="1"/>
              <a:t>회귀식을</a:t>
            </a:r>
            <a:r>
              <a:rPr lang="ko-KR" altLang="ko-KR" dirty="0"/>
              <a:t> 찾는 </a:t>
            </a:r>
            <a:r>
              <a:rPr lang="ko-KR" altLang="ko-KR" dirty="0" smtClean="0"/>
              <a:t>것</a:t>
            </a:r>
            <a:r>
              <a:rPr lang="en-US" altLang="ko-KR" dirty="0" smtClean="0"/>
              <a:t>!</a:t>
            </a:r>
          </a:p>
          <a:p>
            <a:endParaRPr lang="ko-KR" altLang="ko-KR" dirty="0"/>
          </a:p>
          <a:p>
            <a:r>
              <a:rPr lang="ko-KR" altLang="ko-KR" dirty="0" smtClean="0"/>
              <a:t>예</a:t>
            </a:r>
            <a:r>
              <a:rPr lang="en-US" altLang="ko-KR" dirty="0" smtClean="0"/>
              <a:t> :</a:t>
            </a:r>
          </a:p>
          <a:p>
            <a:r>
              <a:rPr lang="ko-KR" altLang="ko-KR" dirty="0" smtClean="0"/>
              <a:t>회사에서 </a:t>
            </a:r>
            <a:r>
              <a:rPr lang="ko-KR" altLang="ko-KR" dirty="0"/>
              <a:t>세일 판촉행사를 하면 매출이 올라간다는 것을 알고 판촉행사를</a:t>
            </a:r>
            <a:r>
              <a:rPr lang="en-US" altLang="ko-KR" dirty="0"/>
              <a:t> 10</a:t>
            </a:r>
            <a:r>
              <a:rPr lang="ko-KR" altLang="ko-KR" dirty="0"/>
              <a:t>번 했을 때 과연 매출이 얼마나 나올지를 알고 </a:t>
            </a:r>
            <a:r>
              <a:rPr lang="ko-KR" altLang="ko-KR" dirty="0" smtClean="0"/>
              <a:t>싶</a:t>
            </a:r>
            <a:r>
              <a:rPr lang="ko-KR" altLang="en-US" dirty="0" smtClean="0"/>
              <a:t>을 경우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dirty="0"/>
              <a:t>이 답을 찾기 위해 그 동안 판촉행사를 했을 때의 판매량을 모두 조사했더니 </a:t>
            </a:r>
          </a:p>
          <a:p>
            <a:r>
              <a:rPr lang="ko-KR" altLang="ko-KR" dirty="0"/>
              <a:t>판매량</a:t>
            </a:r>
            <a:r>
              <a:rPr lang="en-US" altLang="ko-KR" dirty="0"/>
              <a:t>(y) = 30 + 10(</a:t>
            </a:r>
            <a:r>
              <a:rPr lang="ko-KR" altLang="ko-KR" dirty="0"/>
              <a:t>판촉행사횟수</a:t>
            </a:r>
            <a:r>
              <a:rPr lang="en-US" altLang="ko-KR" dirty="0"/>
              <a:t>) </a:t>
            </a:r>
            <a:r>
              <a:rPr lang="ko-KR" altLang="ko-KR" dirty="0"/>
              <a:t>라는 특별한 규칙이 있다는 것을 </a:t>
            </a:r>
            <a:r>
              <a:rPr lang="ko-KR" altLang="ko-KR" dirty="0" smtClean="0"/>
              <a:t>발견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r>
              <a:rPr lang="ko-KR" altLang="ko-KR" dirty="0" smtClean="0"/>
              <a:t>그럼 </a:t>
            </a:r>
            <a:r>
              <a:rPr lang="ko-KR" altLang="ko-KR" dirty="0"/>
              <a:t>위 공식에 판촉행사횟수</a:t>
            </a:r>
            <a:r>
              <a:rPr lang="en-US" altLang="ko-KR" dirty="0"/>
              <a:t> 10 </a:t>
            </a:r>
            <a:r>
              <a:rPr lang="ko-KR" altLang="ko-KR" dirty="0"/>
              <a:t>회를 대입하니 판매량은</a:t>
            </a:r>
            <a:r>
              <a:rPr lang="en-US" altLang="ko-KR" dirty="0"/>
              <a:t> 130 </a:t>
            </a:r>
            <a:r>
              <a:rPr lang="ko-KR" altLang="ko-KR" dirty="0"/>
              <a:t>이 나온다는 것을 </a:t>
            </a:r>
            <a:r>
              <a:rPr lang="ko-KR" altLang="en-US" dirty="0" smtClean="0"/>
              <a:t>추측할 수 있음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xmlns="" val="328440503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회귀식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1339846"/>
            <a:ext cx="3115310" cy="16554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51920" y="15212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dirty="0"/>
              <a:t>주어진 데이터들을 분석해서 특별한 규칙을 찾아낼 때 그 규칙을 </a:t>
            </a:r>
            <a:r>
              <a:rPr lang="ko-KR" altLang="ko-KR" b="1" dirty="0" err="1" smtClean="0"/>
              <a:t>회귀식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이라고 함</a:t>
            </a:r>
            <a:endParaRPr lang="ko-KR" altLang="en-US" dirty="0"/>
          </a:p>
        </p:txBody>
      </p:sp>
      <p:pic>
        <p:nvPicPr>
          <p:cNvPr id="5" name="그림 4" descr="회귀분석-회귀식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3968" y="2298010"/>
            <a:ext cx="2452345" cy="57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3347864" y="3089657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 :</a:t>
            </a:r>
            <a:r>
              <a:rPr lang="ko-KR" altLang="ko-KR" b="1" dirty="0" smtClean="0"/>
              <a:t>종속변수</a:t>
            </a:r>
            <a:r>
              <a:rPr lang="en-US" altLang="ko-KR" b="1" dirty="0"/>
              <a:t>(</a:t>
            </a:r>
            <a:r>
              <a:rPr lang="ko-KR" altLang="ko-KR" b="1" dirty="0"/>
              <a:t>반응변수</a:t>
            </a:r>
            <a:r>
              <a:rPr lang="en-US" altLang="ko-KR" b="1" dirty="0"/>
              <a:t>)</a:t>
            </a:r>
            <a:r>
              <a:rPr lang="en-US" altLang="ko-KR" dirty="0"/>
              <a:t> ,</a:t>
            </a:r>
            <a:r>
              <a:rPr lang="en-US" altLang="ko-KR" dirty="0" smtClean="0"/>
              <a:t> </a:t>
            </a:r>
            <a:r>
              <a:rPr lang="en-US" altLang="ko-KR" dirty="0"/>
              <a:t>x :</a:t>
            </a:r>
            <a:r>
              <a:rPr lang="ko-KR" altLang="ko-KR" dirty="0" smtClean="0"/>
              <a:t> </a:t>
            </a:r>
            <a:r>
              <a:rPr lang="ko-KR" altLang="ko-KR" b="1" dirty="0"/>
              <a:t>독립변수</a:t>
            </a:r>
            <a:r>
              <a:rPr lang="en-US" altLang="ko-KR" b="1" dirty="0"/>
              <a:t>(</a:t>
            </a:r>
            <a:r>
              <a:rPr lang="ko-KR" altLang="ko-KR" b="1" dirty="0"/>
              <a:t>설명변수</a:t>
            </a:r>
            <a:r>
              <a:rPr lang="en-US" altLang="ko-KR" b="1" dirty="0"/>
              <a:t>)</a:t>
            </a:r>
            <a:r>
              <a:rPr lang="en-US" altLang="ko-KR" dirty="0"/>
              <a:t>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직사각형 6"/>
              <p:cNvSpPr/>
              <p:nvPr/>
            </p:nvSpPr>
            <p:spPr>
              <a:xfrm>
                <a:off x="352216" y="3861048"/>
                <a:ext cx="854026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dirty="0"/>
                  <a:t>위 공식을 사용해서</a:t>
                </a:r>
                <a:r>
                  <a:rPr lang="en-US" altLang="ko-KR" dirty="0"/>
                  <a:t> y </a:t>
                </a:r>
                <a:r>
                  <a:rPr lang="ko-KR" altLang="ko-KR" dirty="0"/>
                  <a:t>값을 알려면</a:t>
                </a:r>
                <a:r>
                  <a:rPr lang="en-US" altLang="ko-KR" dirty="0"/>
                  <a:t> y</a:t>
                </a:r>
                <a:r>
                  <a:rPr lang="ko-KR" altLang="ko-KR" dirty="0"/>
                  <a:t>절편인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와 기울기인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이 있는데 우선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을 먼저 구합니다</a:t>
                </a:r>
                <a:r>
                  <a:rPr lang="en-US" altLang="ko-KR" dirty="0"/>
                  <a:t>. </a:t>
                </a:r>
                <a:r>
                  <a:rPr lang="ko-KR" altLang="ko-KR" dirty="0"/>
                  <a:t>이때 사용하는 방법은 </a:t>
                </a:r>
                <a:r>
                  <a:rPr lang="ko-KR" altLang="ko-KR" b="1" dirty="0" err="1"/>
                  <a:t>최소자승법</a:t>
                </a:r>
                <a:r>
                  <a:rPr lang="en-US" altLang="ko-KR" b="1" dirty="0"/>
                  <a:t>(</a:t>
                </a:r>
                <a:r>
                  <a:rPr lang="ko-KR" altLang="ko-KR" b="1" dirty="0"/>
                  <a:t>또는 최소 </a:t>
                </a:r>
                <a:r>
                  <a:rPr lang="ko-KR" altLang="ko-KR" b="1" dirty="0" err="1"/>
                  <a:t>제곱법</a:t>
                </a:r>
                <a:r>
                  <a:rPr lang="en-US" altLang="ko-KR" dirty="0"/>
                  <a:t>)</a:t>
                </a:r>
                <a:r>
                  <a:rPr lang="ko-KR" altLang="ko-KR" dirty="0"/>
                  <a:t>을 사용하면 되며 공식은 아래와 같습니다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6" y="3861048"/>
                <a:ext cx="8540263" cy="92333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642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회귀분석-회귀식3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43808" y="4831800"/>
            <a:ext cx="2570398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75608721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9512" y="1196752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err="1"/>
              <a:t>회귀식을</a:t>
            </a:r>
            <a:r>
              <a:rPr lang="ko-KR" altLang="ko-KR" dirty="0"/>
              <a:t> 구할 때</a:t>
            </a:r>
            <a:r>
              <a:rPr lang="en-US" altLang="ko-KR" dirty="0"/>
              <a:t> y </a:t>
            </a:r>
            <a:r>
              <a:rPr lang="ko-KR" altLang="ko-KR" dirty="0" err="1"/>
              <a:t>절편값을</a:t>
            </a:r>
            <a:r>
              <a:rPr lang="en-US" altLang="ko-KR" dirty="0"/>
              <a:t> 0 </a:t>
            </a:r>
            <a:r>
              <a:rPr lang="ko-KR" altLang="ko-KR" dirty="0"/>
              <a:t>말고 각 표본 데이터의 평균값을 사용합니다</a:t>
            </a:r>
            <a:endParaRPr lang="ko-KR" altLang="en-US" dirty="0"/>
          </a:p>
        </p:txBody>
      </p:sp>
      <p:pic>
        <p:nvPicPr>
          <p:cNvPr id="4" name="그림 3" descr="회귀분석-회귀식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76" y="1772816"/>
            <a:ext cx="2808312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251520" y="2636912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왼쪽</a:t>
            </a:r>
            <a:r>
              <a:rPr lang="en-US" altLang="ko-KR" dirty="0"/>
              <a:t> y </a:t>
            </a:r>
            <a:r>
              <a:rPr lang="ko-KR" altLang="ko-KR" dirty="0"/>
              <a:t>위에 </a:t>
            </a:r>
            <a:r>
              <a:rPr lang="en-US" altLang="ko-KR" dirty="0"/>
              <a:t>–</a:t>
            </a:r>
            <a:r>
              <a:rPr lang="ko-KR" altLang="ko-KR" dirty="0"/>
              <a:t>가 그려진</a:t>
            </a:r>
            <a:r>
              <a:rPr lang="en-US" altLang="ko-KR" dirty="0"/>
              <a:t> </a:t>
            </a:r>
            <a:r>
              <a:rPr lang="en-US" altLang="ko-KR" dirty="0" err="1"/>
              <a:t>ybar</a:t>
            </a:r>
            <a:r>
              <a:rPr lang="ko-KR" altLang="ko-KR" dirty="0"/>
              <a:t>는</a:t>
            </a:r>
            <a:r>
              <a:rPr lang="en-US" altLang="ko-KR" dirty="0"/>
              <a:t> y </a:t>
            </a:r>
            <a:r>
              <a:rPr lang="ko-KR" altLang="ko-KR" dirty="0"/>
              <a:t>의 평균값</a:t>
            </a:r>
            <a:r>
              <a:rPr lang="en-US" altLang="ko-KR" dirty="0"/>
              <a:t> ,  b</a:t>
            </a:r>
            <a:r>
              <a:rPr lang="en-US" altLang="ko-KR" baseline="-25000" dirty="0"/>
              <a:t>0</a:t>
            </a:r>
            <a:r>
              <a:rPr lang="ko-KR" altLang="ko-KR" dirty="0"/>
              <a:t>는 절편계수</a:t>
            </a:r>
            <a:r>
              <a:rPr lang="en-US" altLang="ko-KR" dirty="0"/>
              <a:t>(</a:t>
            </a:r>
            <a:r>
              <a:rPr lang="ko-KR" altLang="ko-KR" dirty="0" err="1"/>
              <a:t>상수항</a:t>
            </a:r>
            <a:r>
              <a:rPr lang="en-US" altLang="ko-KR" dirty="0"/>
              <a:t>) , b</a:t>
            </a:r>
            <a:r>
              <a:rPr lang="en-US" altLang="ko-KR" baseline="-25000" dirty="0"/>
              <a:t>1</a:t>
            </a:r>
            <a:r>
              <a:rPr lang="ko-KR" altLang="ko-KR" dirty="0"/>
              <a:t>은 직선의 기울기</a:t>
            </a:r>
            <a:r>
              <a:rPr lang="en-US" altLang="ko-KR" dirty="0"/>
              <a:t>, </a:t>
            </a:r>
            <a:r>
              <a:rPr lang="en-US" altLang="ko-KR" dirty="0" err="1"/>
              <a:t>xbar</a:t>
            </a:r>
            <a:r>
              <a:rPr lang="ko-KR" altLang="ko-KR" dirty="0"/>
              <a:t>는 독립변수의 </a:t>
            </a:r>
            <a:r>
              <a:rPr lang="ko-KR" altLang="ko-KR" dirty="0" smtClean="0"/>
              <a:t>평균을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의미함</a:t>
            </a:r>
            <a:r>
              <a:rPr lang="ko-KR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 descr="회귀분석-회귀식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0262" y="3627574"/>
            <a:ext cx="2883826" cy="665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75300544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520" y="1233623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부모의 </a:t>
            </a:r>
            <a:r>
              <a:rPr lang="ko-KR" altLang="ko-KR" dirty="0"/>
              <a:t>두뇌 지수와 자녀의 두뇌지수를 조사한 데이터를 분석해서 </a:t>
            </a:r>
            <a:r>
              <a:rPr lang="ko-KR" altLang="ko-KR" dirty="0" err="1"/>
              <a:t>회귀식을</a:t>
            </a:r>
            <a:r>
              <a:rPr lang="ko-KR" altLang="ko-KR" dirty="0"/>
              <a:t> 구하고 부모의</a:t>
            </a:r>
            <a:r>
              <a:rPr lang="en-US" altLang="ko-KR" dirty="0"/>
              <a:t> IQ </a:t>
            </a:r>
            <a:r>
              <a:rPr lang="ko-KR" altLang="ko-KR" dirty="0"/>
              <a:t>가</a:t>
            </a:r>
            <a:r>
              <a:rPr lang="en-US" altLang="ko-KR" dirty="0"/>
              <a:t> 117 </a:t>
            </a:r>
            <a:r>
              <a:rPr lang="ko-KR" altLang="ko-KR" dirty="0" err="1"/>
              <a:t>일때</a:t>
            </a:r>
            <a:r>
              <a:rPr lang="ko-KR" altLang="ko-KR" dirty="0"/>
              <a:t> 자녀의</a:t>
            </a:r>
            <a:r>
              <a:rPr lang="en-US" altLang="ko-KR" dirty="0"/>
              <a:t> IQ</a:t>
            </a:r>
            <a:r>
              <a:rPr lang="ko-KR" altLang="ko-KR" dirty="0"/>
              <a:t>가 얼마나 될지 </a:t>
            </a:r>
            <a:r>
              <a:rPr lang="ko-KR" altLang="ko-KR" dirty="0" smtClean="0"/>
              <a:t>예측</a:t>
            </a:r>
            <a:r>
              <a:rPr lang="ko-KR" altLang="en-US" dirty="0" smtClean="0"/>
              <a:t>하시오</a:t>
            </a:r>
            <a:r>
              <a:rPr lang="en-US" altLang="ko-KR" dirty="0" smtClean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pPr algn="ctr"/>
            <a:r>
              <a:rPr lang="ko-KR" altLang="ko-KR" b="1" dirty="0"/>
              <a:t>부모의</a:t>
            </a:r>
            <a:r>
              <a:rPr lang="en-US" altLang="ko-KR" b="1" dirty="0"/>
              <a:t> IQ(x) : 110 , 120 , 130 , 140 , 150</a:t>
            </a:r>
            <a:endParaRPr lang="ko-KR" altLang="ko-KR" dirty="0"/>
          </a:p>
          <a:p>
            <a:pPr algn="ctr"/>
            <a:r>
              <a:rPr lang="ko-KR" altLang="ko-KR" b="1" dirty="0"/>
              <a:t>자녀의</a:t>
            </a:r>
            <a:r>
              <a:rPr lang="en-US" altLang="ko-KR" b="1" dirty="0"/>
              <a:t> IQ(y) : 100 , 105 , 128 , 115 , 142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xmlns="" val="34810686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2216" y="1124744"/>
            <a:ext cx="8108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x </a:t>
            </a:r>
            <a:r>
              <a:rPr lang="ko-KR" altLang="ko-KR" b="1" dirty="0"/>
              <a:t>의 평균은</a:t>
            </a:r>
            <a:r>
              <a:rPr lang="en-US" altLang="ko-KR" b="1" dirty="0"/>
              <a:t> ( 110+120+130+140+150) / 5 = 130 </a:t>
            </a:r>
            <a:r>
              <a:rPr lang="ko-KR" altLang="ko-KR" b="1" dirty="0"/>
              <a:t>이고</a:t>
            </a:r>
            <a:endParaRPr lang="ko-KR" altLang="ko-KR" dirty="0"/>
          </a:p>
          <a:p>
            <a:r>
              <a:rPr lang="en-US" altLang="ko-KR" b="1" dirty="0"/>
              <a:t>y </a:t>
            </a:r>
            <a:r>
              <a:rPr lang="ko-KR" altLang="ko-KR" b="1" dirty="0"/>
              <a:t>의 평균은</a:t>
            </a:r>
            <a:r>
              <a:rPr lang="en-US" altLang="ko-KR" b="1" dirty="0"/>
              <a:t> ( 100+105+128+115+142) / 5 = 118 </a:t>
            </a:r>
            <a:r>
              <a:rPr lang="ko-KR" altLang="ko-KR" b="1" dirty="0"/>
              <a:t>입니다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423508"/>
                  </p:ext>
                </p:extLst>
              </p:nvPr>
            </p:nvGraphicFramePr>
            <p:xfrm>
              <a:off x="352217" y="1916832"/>
              <a:ext cx="8396246" cy="273630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2816"/>
                    <a:gridCol w="933961"/>
                    <a:gridCol w="1199195"/>
                    <a:gridCol w="1333693"/>
                    <a:gridCol w="1999599"/>
                    <a:gridCol w="1866982"/>
                  </a:tblGrid>
                  <a:tr h="42989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</a:t>
                          </a:r>
                          <a:r>
                            <a:rPr lang="ko-KR" sz="1500" kern="100">
                              <a:effectLst/>
                            </a:rPr>
                            <a:t>값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</a:t>
                          </a:r>
                          <a:r>
                            <a:rPr lang="ko-KR" sz="1500" kern="100">
                              <a:effectLst/>
                            </a:rPr>
                            <a:t>값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</m:oMath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(x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lang="en-US" sz="1500" kern="100">
                                  <a:effectLst/>
                                  <a:latin typeface="Cambria Math"/>
                                </a:rPr>
                                <m:t>)(</m:t>
                              </m:r>
                            </m:oMath>
                          </a14:m>
                          <a:r>
                            <a:rPr lang="en-US" sz="1500" kern="100">
                              <a:effectLst/>
                            </a:rPr>
                            <a:t> 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500" kern="100">
                              <a:effectLst/>
                            </a:rPr>
                            <a:t> 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5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𝐱</m:t>
                                    </m:r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sz="1500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 kern="100">
                                            <a:effectLst/>
                                            <a:latin typeface="Cambria Math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 ) </m:t>
                                    </m:r>
                                  </m:e>
                                  <m:sup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360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150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142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480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r>
                            <a:rPr lang="en-US" sz="1500" kern="100">
                              <a:effectLst/>
                            </a:rPr>
                            <a:t>118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1000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325423508"/>
                  </p:ext>
                </p:extLst>
              </p:nvPr>
            </p:nvGraphicFramePr>
            <p:xfrm>
              <a:off x="352217" y="1916832"/>
              <a:ext cx="8396246" cy="273630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2816"/>
                    <a:gridCol w="933961"/>
                    <a:gridCol w="1199195"/>
                    <a:gridCol w="1333693"/>
                    <a:gridCol w="1999599"/>
                    <a:gridCol w="1866982"/>
                  </a:tblGrid>
                  <a:tr h="42989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</a:t>
                          </a:r>
                          <a:r>
                            <a:rPr lang="ko-KR" sz="1500" kern="100">
                              <a:effectLst/>
                            </a:rPr>
                            <a:t>값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</a:t>
                          </a:r>
                          <a:r>
                            <a:rPr lang="ko-KR" sz="1500" kern="100">
                              <a:effectLst/>
                            </a:rPr>
                            <a:t>값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166497" r="-433503" b="-5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39726" r="-289954" b="-5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26829" r="-93598" b="-5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350327" r="-327" b="-540845"/>
                          </a:stretch>
                        </a:blipFill>
                      </a:tcPr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360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150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142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480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400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84402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r>
                            <a:rPr lang="en-US" sz="1500" kern="100">
                              <a:effectLst/>
                            </a:rPr>
                            <a:t>130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r>
                            <a:rPr lang="en-US" sz="1500" kern="100">
                              <a:effectLst/>
                            </a:rPr>
                            <a:t>118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1000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그림 4" descr="회귀분석-회귀식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217" y="5085184"/>
            <a:ext cx="2306955" cy="813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직사각형 5"/>
              <p:cNvSpPr/>
              <p:nvPr/>
            </p:nvSpPr>
            <p:spPr>
              <a:xfrm>
                <a:off x="2865899" y="5245679"/>
                <a:ext cx="155683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/>
                          </a:rPr>
                          <m:t>940</m:t>
                        </m:r>
                      </m:num>
                      <m:den>
                        <m:r>
                          <a:rPr lang="en-US" altLang="ko-KR">
                            <a:latin typeface="Cambria Math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altLang="ko-KR" dirty="0"/>
                  <a:t> = 0.94</a:t>
                </a:r>
                <a:endParaRPr lang="ko-KR" altLang="ko-KR" dirty="0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899" y="5245679"/>
                <a:ext cx="1556836" cy="492443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3125" r="-3906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28440503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회귀식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576" y="1340768"/>
            <a:ext cx="2160240" cy="57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직사각형 3"/>
              <p:cNvSpPr/>
              <p:nvPr/>
            </p:nvSpPr>
            <p:spPr>
              <a:xfrm>
                <a:off x="3059832" y="1444134"/>
                <a:ext cx="3265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= 118 - 0.94 x 130 = -4.2 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444134"/>
                <a:ext cx="3265574" cy="36933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t="-8333" r="-56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회귀분석-회귀식6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576" y="2732722"/>
            <a:ext cx="2160240" cy="552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직사각형 5"/>
              <p:cNvSpPr/>
              <p:nvPr/>
            </p:nvSpPr>
            <p:spPr>
              <a:xfrm>
                <a:off x="3203848" y="2875002"/>
                <a:ext cx="47195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-4.2 + </a:t>
                </a:r>
                <a:r>
                  <a:rPr lang="en-US" altLang="ko-KR" b="1" dirty="0" smtClean="0"/>
                  <a:t>0.94x   </a:t>
                </a:r>
                <a:r>
                  <a:rPr lang="en-US" altLang="ko-KR" b="1" dirty="0" smtClean="0">
                    <a:sym typeface="Wingdings" panose="05000000000000000000" pitchFamily="2" charset="2"/>
                  </a:rPr>
                  <a:t>- </a:t>
                </a:r>
                <a:r>
                  <a:rPr lang="ko-KR" altLang="en-US" b="1" dirty="0" smtClean="0">
                    <a:sym typeface="Wingdings" panose="05000000000000000000" pitchFamily="2" charset="2"/>
                  </a:rPr>
                  <a:t>우리가 찾는 </a:t>
                </a:r>
                <a:r>
                  <a:rPr lang="ko-KR" altLang="en-US" b="1" dirty="0" err="1" smtClean="0">
                    <a:sym typeface="Wingdings" panose="05000000000000000000" pitchFamily="2" charset="2"/>
                  </a:rPr>
                  <a:t>회귀식</a:t>
                </a:r>
                <a:r>
                  <a:rPr lang="en-US" altLang="ko-KR" b="1" dirty="0" smtClean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875002"/>
                <a:ext cx="4719562" cy="36933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직사각형 6"/>
              <p:cNvSpPr/>
              <p:nvPr/>
            </p:nvSpPr>
            <p:spPr>
              <a:xfrm>
                <a:off x="632272" y="3933056"/>
                <a:ext cx="3679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-4.2 + 0.94 x 117 = 105.78 </a:t>
                </a:r>
                <a:endParaRPr lang="ko-KR" altLang="en-US" dirty="0"/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2" y="3933056"/>
                <a:ext cx="3679212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t="-8197" r="-33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756087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다음의 데이터의 평균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표준편차를 구하시오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2.3</a:t>
            </a:r>
            <a:r>
              <a:rPr lang="en-US" altLang="ko-KR" dirty="0"/>
              <a:t>     1.7     1.4     0.7     1.9</a:t>
            </a:r>
            <a:endParaRPr lang="ko-KR" altLang="en-US" dirty="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5291" y="1196752"/>
            <a:ext cx="8633173" cy="48965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x &lt;- c(110,120,130,140,150)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 &lt;- c(100,105,128,115,142)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plot(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x,y,pch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=20,col="red")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line &lt;- lm(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y~x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5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line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Call: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lm(formula = y ~ x)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Coefficients: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(Intercept)            x 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-4.20         0.94    &lt;-- </a:t>
            </a: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위에서 계산했던 값이죠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?</a:t>
            </a:r>
            <a:endParaRPr kumimoji="1" lang="en-US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abline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line,col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="blue")</a:t>
            </a:r>
            <a:endParaRPr kumimoji="1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" name="그림 3" descr="선형회귀.png"/>
          <p:cNvPicPr/>
          <p:nvPr/>
        </p:nvPicPr>
        <p:blipFill>
          <a:blip r:embed="rId2" cstate="print"/>
          <a:srcRect t="15831"/>
          <a:stretch>
            <a:fillRect/>
          </a:stretch>
        </p:blipFill>
        <p:spPr>
          <a:xfrm>
            <a:off x="4211960" y="1412776"/>
            <a:ext cx="4428098" cy="3384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직사각형 4"/>
              <p:cNvSpPr/>
              <p:nvPr/>
            </p:nvSpPr>
            <p:spPr>
              <a:xfrm>
                <a:off x="5395919" y="2636912"/>
                <a:ext cx="2060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-4.2 + 0.94x 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19" y="2636912"/>
                <a:ext cx="2060179" cy="36933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t="-8333" r="-147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7530054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5876" y="1159584"/>
            <a:ext cx="87866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/>
              <a:t>잔차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ko-KR" dirty="0" smtClean="0"/>
              <a:t>예측된 </a:t>
            </a:r>
            <a:r>
              <a:rPr lang="ko-KR" altLang="ko-KR" dirty="0"/>
              <a:t>값과 실제 값과의 차이</a:t>
            </a:r>
            <a:r>
              <a:rPr lang="en-US" altLang="ko-KR" dirty="0"/>
              <a:t> (</a:t>
            </a:r>
            <a:r>
              <a:rPr lang="ko-KR" altLang="ko-KR" dirty="0"/>
              <a:t>오차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ko-KR" dirty="0"/>
              <a:t>가장 정확한 예측은 모든 데이터가 </a:t>
            </a:r>
            <a:r>
              <a:rPr lang="ko-KR" altLang="ko-KR" dirty="0" err="1"/>
              <a:t>회귀식</a:t>
            </a:r>
            <a:r>
              <a:rPr lang="ko-KR" altLang="ko-KR" dirty="0"/>
              <a:t> 위에 있는 </a:t>
            </a:r>
            <a:r>
              <a:rPr lang="ko-KR" altLang="ko-KR" dirty="0" smtClean="0"/>
              <a:t>것</a:t>
            </a:r>
            <a:r>
              <a:rPr lang="en-US" altLang="ko-KR" dirty="0" smtClean="0"/>
              <a:t>.</a:t>
            </a:r>
          </a:p>
          <a:p>
            <a:r>
              <a:rPr lang="ko-KR" altLang="ko-KR" dirty="0" smtClean="0"/>
              <a:t>정확도가</a:t>
            </a:r>
            <a:r>
              <a:rPr lang="en-US" altLang="ko-KR" dirty="0" smtClean="0"/>
              <a:t> </a:t>
            </a:r>
            <a:r>
              <a:rPr lang="en-US" altLang="ko-KR" dirty="0"/>
              <a:t>100% </a:t>
            </a:r>
            <a:r>
              <a:rPr lang="ko-KR" altLang="ko-KR" dirty="0"/>
              <a:t>가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그러나 </a:t>
            </a:r>
            <a:r>
              <a:rPr lang="ko-KR" altLang="ko-KR" dirty="0" smtClean="0"/>
              <a:t>예측을 </a:t>
            </a:r>
            <a:r>
              <a:rPr lang="ko-KR" altLang="ko-KR" dirty="0"/>
              <a:t>해도 오차가 </a:t>
            </a:r>
            <a:r>
              <a:rPr lang="ko-KR" altLang="ko-KR" dirty="0" smtClean="0"/>
              <a:t>있</a:t>
            </a:r>
            <a:r>
              <a:rPr lang="ko-KR" altLang="en-US" dirty="0" smtClean="0"/>
              <a:t>을 수 있다는 것</a:t>
            </a:r>
            <a:r>
              <a:rPr lang="en-US" altLang="ko-KR" dirty="0" smtClean="0"/>
              <a:t>.</a:t>
            </a:r>
            <a:endParaRPr lang="ko-KR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3942" y="2743760"/>
            <a:ext cx="88505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현실적으로 가장 좋은 예측은 </a:t>
            </a:r>
            <a:r>
              <a:rPr lang="ko-KR" altLang="ko-KR" dirty="0" err="1"/>
              <a:t>잔차의</a:t>
            </a:r>
            <a:r>
              <a:rPr lang="ko-KR" altLang="ko-KR" dirty="0"/>
              <a:t> 합이 최소가 되는 것인데 문제는 </a:t>
            </a:r>
            <a:r>
              <a:rPr lang="ko-KR" altLang="ko-KR" dirty="0" err="1"/>
              <a:t>잔차는</a:t>
            </a:r>
            <a:r>
              <a:rPr lang="en-US" altLang="ko-KR" dirty="0"/>
              <a:t> + </a:t>
            </a:r>
            <a:r>
              <a:rPr lang="ko-KR" altLang="ko-KR" dirty="0"/>
              <a:t>값과</a:t>
            </a:r>
            <a:r>
              <a:rPr lang="en-US" altLang="ko-KR" dirty="0"/>
              <a:t> - </a:t>
            </a:r>
            <a:r>
              <a:rPr lang="ko-KR" altLang="ko-KR" dirty="0"/>
              <a:t>값이 있어서 평균을 내면</a:t>
            </a:r>
            <a:r>
              <a:rPr lang="en-US" altLang="ko-KR" dirty="0"/>
              <a:t> 0 </a:t>
            </a:r>
            <a:r>
              <a:rPr lang="ko-KR" altLang="en-US" dirty="0" smtClean="0"/>
              <a:t>이 됨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b="1" dirty="0" err="1" smtClean="0"/>
              <a:t>최소제곱법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최소자승법</a:t>
            </a:r>
            <a:r>
              <a:rPr lang="en-US" altLang="ko-KR" b="1" dirty="0" smtClean="0"/>
              <a:t>) </a:t>
            </a:r>
            <a:r>
              <a:rPr lang="en-US" altLang="ko-KR" dirty="0" smtClean="0"/>
              <a:t>: </a:t>
            </a:r>
            <a:r>
              <a:rPr lang="ko-KR" altLang="ko-KR" dirty="0" err="1" smtClean="0"/>
              <a:t>잔차를</a:t>
            </a:r>
            <a:r>
              <a:rPr lang="ko-KR" altLang="ko-KR" dirty="0" smtClean="0"/>
              <a:t> </a:t>
            </a:r>
            <a:r>
              <a:rPr lang="ko-KR" altLang="ko-KR" dirty="0"/>
              <a:t>제곱해서 부호를 없애고 그 제곱 값들을 전부 더해서 그 값이 최소가 되는 </a:t>
            </a:r>
            <a:r>
              <a:rPr lang="ko-KR" altLang="ko-KR" dirty="0" err="1"/>
              <a:t>회귀식을</a:t>
            </a:r>
            <a:r>
              <a:rPr lang="ko-KR" altLang="ko-KR" dirty="0"/>
              <a:t> </a:t>
            </a:r>
            <a:r>
              <a:rPr lang="ko-KR" altLang="ko-KR" dirty="0" smtClean="0"/>
              <a:t>찾</a:t>
            </a:r>
            <a:r>
              <a:rPr lang="ko-KR" altLang="en-US" dirty="0" smtClean="0"/>
              <a:t>는 방법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xmlns="" val="34810686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874" y="1052736"/>
            <a:ext cx="88716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아래 표는 </a:t>
            </a:r>
            <a:r>
              <a:rPr lang="ko-KR" altLang="ko-KR" dirty="0" err="1"/>
              <a:t>학생별로</a:t>
            </a:r>
            <a:r>
              <a:rPr lang="ko-KR" altLang="ko-KR" dirty="0"/>
              <a:t> 성적과</a:t>
            </a:r>
            <a:r>
              <a:rPr lang="en-US" altLang="ko-KR" dirty="0"/>
              <a:t> IQ , </a:t>
            </a:r>
            <a:r>
              <a:rPr lang="ko-KR" altLang="ko-KR" dirty="0" err="1"/>
              <a:t>학원수</a:t>
            </a:r>
            <a:r>
              <a:rPr lang="en-US" altLang="ko-KR" dirty="0"/>
              <a:t> , </a:t>
            </a:r>
            <a:r>
              <a:rPr lang="ko-KR" altLang="ko-KR" dirty="0" err="1"/>
              <a:t>게임하는</a:t>
            </a:r>
            <a:r>
              <a:rPr lang="ko-KR" altLang="ko-KR" dirty="0"/>
              <a:t> 시간</a:t>
            </a:r>
            <a:r>
              <a:rPr lang="en-US" altLang="ko-KR" dirty="0"/>
              <a:t> , TV </a:t>
            </a:r>
            <a:r>
              <a:rPr lang="ko-KR" altLang="ko-KR" dirty="0"/>
              <a:t>시청시간을 정리한 </a:t>
            </a:r>
            <a:r>
              <a:rPr lang="ko-KR" altLang="ko-KR" dirty="0" smtClean="0"/>
              <a:t>것</a:t>
            </a:r>
            <a:r>
              <a:rPr lang="ko-KR" altLang="en-US" dirty="0" smtClean="0"/>
              <a:t>인데 </a:t>
            </a:r>
            <a:r>
              <a:rPr lang="ko-KR" altLang="ko-KR" dirty="0" smtClean="0"/>
              <a:t>아래 </a:t>
            </a:r>
            <a:r>
              <a:rPr lang="ko-KR" altLang="ko-KR" dirty="0"/>
              <a:t>표를 이용해서 성적과</a:t>
            </a:r>
            <a:r>
              <a:rPr lang="en-US" altLang="ko-KR" dirty="0"/>
              <a:t> IQ </a:t>
            </a:r>
            <a:r>
              <a:rPr lang="ko-KR" altLang="ko-KR" dirty="0"/>
              <a:t>간의 </a:t>
            </a:r>
            <a:r>
              <a:rPr lang="ko-KR" altLang="ko-KR" dirty="0" err="1"/>
              <a:t>회귀식을</a:t>
            </a:r>
            <a:r>
              <a:rPr lang="ko-KR" altLang="ko-KR" dirty="0"/>
              <a:t> 구해서</a:t>
            </a:r>
            <a:r>
              <a:rPr lang="en-US" altLang="ko-KR" dirty="0"/>
              <a:t> IQ </a:t>
            </a:r>
            <a:r>
              <a:rPr lang="ko-KR" altLang="ko-KR" dirty="0"/>
              <a:t>가</a:t>
            </a:r>
            <a:r>
              <a:rPr lang="en-US" altLang="ko-KR" dirty="0"/>
              <a:t> 125 </a:t>
            </a:r>
            <a:r>
              <a:rPr lang="ko-KR" altLang="ko-KR" dirty="0"/>
              <a:t>인 사람의 성적을 예측해 </a:t>
            </a:r>
            <a:r>
              <a:rPr lang="ko-KR" altLang="ko-KR" dirty="0" smtClean="0"/>
              <a:t>보</a:t>
            </a:r>
            <a:r>
              <a:rPr lang="ko-KR" altLang="en-US" dirty="0" smtClean="0"/>
              <a:t>시오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4228151"/>
              </p:ext>
            </p:extLst>
          </p:nvPr>
        </p:nvGraphicFramePr>
        <p:xfrm>
          <a:off x="382165" y="2204864"/>
          <a:ext cx="8438307" cy="3600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4462"/>
                <a:gridCol w="1161329"/>
                <a:gridCol w="1455396"/>
                <a:gridCol w="1716788"/>
                <a:gridCol w="1419921"/>
                <a:gridCol w="1230411"/>
              </a:tblGrid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이름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성적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IQ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다니는 학원수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게임하는시간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TV</a:t>
                      </a:r>
                      <a:r>
                        <a:rPr lang="ko-KR" sz="1500" kern="100">
                          <a:effectLst/>
                        </a:rPr>
                        <a:t>시청시간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A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90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140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B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C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77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83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135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65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105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F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80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G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83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132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H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115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87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128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7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J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79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131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3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844050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717043"/>
                  </p:ext>
                </p:extLst>
              </p:nvPr>
            </p:nvGraphicFramePr>
            <p:xfrm>
              <a:off x="352217" y="1340769"/>
              <a:ext cx="8396247" cy="4104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52346"/>
                    <a:gridCol w="862094"/>
                    <a:gridCol w="1080202"/>
                    <a:gridCol w="1080202"/>
                    <a:gridCol w="956106"/>
                    <a:gridCol w="2038189"/>
                    <a:gridCol w="1427108"/>
                  </a:tblGrid>
                  <a:tr h="378777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 dirty="0">
                              <a:effectLst/>
                            </a:rPr>
                            <a:t>이름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x(IQ)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y(</a:t>
                          </a:r>
                          <a:r>
                            <a:rPr lang="ko-KR" sz="1500" kern="100">
                              <a:effectLst/>
                            </a:rPr>
                            <a:t>성적</a:t>
                          </a:r>
                          <a:r>
                            <a:rPr lang="en-US" sz="1500" kern="100">
                              <a:effectLst/>
                            </a:rPr>
                            <a:t>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</m:oMath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(x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lang="en-US" sz="1500" kern="100">
                                  <a:effectLst/>
                                  <a:latin typeface="Cambria Math"/>
                                </a:rPr>
                                <m:t>)(</m:t>
                              </m:r>
                            </m:oMath>
                          </a14:m>
                          <a:r>
                            <a:rPr lang="en-US" sz="1500" kern="100">
                              <a:effectLst/>
                            </a:rPr>
                            <a:t> 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5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500" kern="100">
                              <a:effectLst/>
                            </a:rPr>
                            <a:t> 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5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𝐱</m:t>
                                    </m:r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sz="1500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 kern="100">
                                            <a:effectLst/>
                                            <a:latin typeface="Cambria Math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 ) </m:t>
                                    </m:r>
                                  </m:e>
                                  <m:sup>
                                    <m:r>
                                      <a:rPr lang="en-US" sz="1500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A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162.06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213.16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B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C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77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-5.4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10.26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29.16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D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39.36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92.16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E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-13.9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283.56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416.16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F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-2.64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5.76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G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132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27.06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43.56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H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-8.9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92.56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108.16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I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87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21.06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6.76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J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5.6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31.36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125.4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78.9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합계</a:t>
                          </a:r>
                          <a:r>
                            <a:rPr lang="en-US" sz="1500" kern="100">
                              <a:effectLst/>
                            </a:rPr>
                            <a:t> : 635.44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 dirty="0">
                              <a:effectLst/>
                            </a:rPr>
                            <a:t>합계</a:t>
                          </a:r>
                          <a:r>
                            <a:rPr lang="en-US" sz="1500" kern="100" dirty="0">
                              <a:effectLst/>
                            </a:rPr>
                            <a:t> : 946.4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067717043"/>
                  </p:ext>
                </p:extLst>
              </p:nvPr>
            </p:nvGraphicFramePr>
            <p:xfrm>
              <a:off x="352217" y="1340769"/>
              <a:ext cx="8396247" cy="4104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52346"/>
                    <a:gridCol w="862094"/>
                    <a:gridCol w="1080202"/>
                    <a:gridCol w="1080202"/>
                    <a:gridCol w="956106"/>
                    <a:gridCol w="2038189"/>
                    <a:gridCol w="1427108"/>
                  </a:tblGrid>
                  <a:tr h="378777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 dirty="0">
                              <a:effectLst/>
                            </a:rPr>
                            <a:t>이름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x(IQ)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y(</a:t>
                          </a:r>
                          <a:r>
                            <a:rPr lang="ko-KR" sz="1500" kern="100">
                              <a:effectLst/>
                            </a:rPr>
                            <a:t>성적</a:t>
                          </a:r>
                          <a:r>
                            <a:rPr lang="en-US" sz="1500" kern="100">
                              <a:effectLst/>
                            </a:rPr>
                            <a:t>)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68927" t="-1613" r="-410169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415924" t="-1613" r="-362420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42515" t="-1613" r="-70359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488889" t="-1613" r="-427" b="-1000000"/>
                          </a:stretch>
                        </a:blipFill>
                      </a:tcPr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A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14.6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162.06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213.16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B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-3.9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C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77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-5.4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10.26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29.16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D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39.36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92.16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E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-13.9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283.56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416.16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F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-2.4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-2.64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5.76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G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132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83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27.06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43.56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H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115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70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-10.4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-8.9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92.56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108.16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I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128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87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8.1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21.06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6.76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J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131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5.6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0.1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0.56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31.36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3869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평균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125.4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78.9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 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>
                              <a:effectLst/>
                            </a:rPr>
                            <a:t>합계</a:t>
                          </a:r>
                          <a:r>
                            <a:rPr lang="en-US" sz="1500" kern="100">
                              <a:effectLst/>
                            </a:rPr>
                            <a:t> : 635.44</a:t>
                          </a:r>
                          <a:endParaRPr lang="ko-KR" sz="15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500" kern="100" dirty="0">
                              <a:effectLst/>
                            </a:rPr>
                            <a:t>합계</a:t>
                          </a:r>
                          <a:r>
                            <a:rPr lang="en-US" sz="1500" kern="100" dirty="0">
                              <a:effectLst/>
                            </a:rPr>
                            <a:t> : 946.4</a:t>
                          </a:r>
                          <a:endParaRPr lang="ko-KR" sz="15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xmlns="" val="175608721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회귀식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746" y="1340768"/>
            <a:ext cx="2306955" cy="8134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43808" y="156281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b1= 0.6713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 descr="회귀분석-회귀식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865" y="2564904"/>
            <a:ext cx="1497965" cy="377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9712" y="2573397"/>
            <a:ext cx="4418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b0 = 78.9 - ( 0.6713 x 125.4 ) = -5.28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 descr="회귀분석-회귀식6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746" y="3375889"/>
            <a:ext cx="1895475" cy="4641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직사각형 7"/>
              <p:cNvSpPr/>
              <p:nvPr/>
            </p:nvSpPr>
            <p:spPr>
              <a:xfrm>
                <a:off x="2411760" y="3470742"/>
                <a:ext cx="2544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-5.28 +(0.6713x) </a:t>
                </a:r>
                <a:endParaRPr lang="ko-KR" altLang="en-US" dirty="0"/>
              </a:p>
            </p:txBody>
          </p:sp>
        </mc:Choice>
        <mc:Fallback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470742"/>
                <a:ext cx="2544286" cy="36933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t="-8197" r="-959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직사각형 8"/>
              <p:cNvSpPr/>
              <p:nvPr/>
            </p:nvSpPr>
            <p:spPr>
              <a:xfrm>
                <a:off x="377865" y="4222829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altLang="ko-KR" b="1" dirty="0"/>
                  <a:t> = -5.28 + ( 0.6713 x 125 ) </a:t>
                </a:r>
                <a:endParaRPr lang="ko-KR" altLang="ko-KR" dirty="0"/>
              </a:p>
              <a:p>
                <a:r>
                  <a:rPr lang="en-US" altLang="ko-KR" b="1" dirty="0"/>
                  <a:t>  = 78.63</a:t>
                </a:r>
                <a:endParaRPr lang="ko-KR" altLang="ko-KR" dirty="0"/>
              </a:p>
            </p:txBody>
          </p:sp>
        </mc:Choice>
        <mc:Fallback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5" y="4222829"/>
                <a:ext cx="4572000" cy="646331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7530054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6798" y="1052736"/>
            <a:ext cx="8667689" cy="50405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 &lt;- read.csv("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score.txt",header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T,sep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=",")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attach(score)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 성적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IQ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게임하는시간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TV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시청시간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   A   90   140              2               1    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   B   75   125              1               3          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     C   77   120              1               0          4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4     D   83   135              2               3          2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5     E   65   105              0               4          4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6     F   80   123              3               1          1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7     G   83   132              3               4          1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8     H   70   115              1               1          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9     I    87   128              4               0          0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10    J   79   131              2               2          3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10686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2344" y="1052736"/>
            <a:ext cx="8438128" cy="48965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lm1 &lt;- lm(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~IQ)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lm1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Call: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lm(formula =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 IQ)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Coefficients: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(Intercept)           IQ 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-5.2918       0.6714   &lt;--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앞에서 계산했던 값이죠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?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 &lt;- -5.2918 + 0.6714 * 125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&lt;- IQ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가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125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 경우 예상 점수 계산하기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78.6332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plot(IQ,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pch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=20,col="red")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abline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(lm1,col="blue")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40503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lm1.png"/>
          <p:cNvPicPr/>
          <p:nvPr/>
        </p:nvPicPr>
        <p:blipFill>
          <a:blip r:embed="rId2" cstate="print"/>
          <a:srcRect t="12635"/>
          <a:stretch>
            <a:fillRect/>
          </a:stretch>
        </p:blipFill>
        <p:spPr>
          <a:xfrm>
            <a:off x="2020570" y="1203960"/>
            <a:ext cx="5431750" cy="48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608721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1268760"/>
            <a:ext cx="8640960" cy="42484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(lm1)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(Intercept)           x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-5.2918428   0.6713863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# predict( )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함수를 사용하여 아래처럼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예측값을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구할 수도 있습니다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predict(lm1,newdata=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data.frame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(x=c(125,125,125,125,125,125,125,125,125,125)))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1            2            3            4            5            6             7            8            9           10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88.70224  78.63145  75.27451  85.34531  65.20372  77.28867  83.33115  71.91758  80.64560  82.65976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#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위 결과는 각 학생 별로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회귀식을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적용해서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IQ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가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125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 경우 받을 예상 점수를 의미합니다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300544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124744"/>
            <a:ext cx="8712968" cy="48965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lm2 &lt;- lm(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</a:t>
            </a:r>
            <a:r>
              <a:rPr kumimoji="1" lang="ko-KR" altLang="en-US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lm2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Call: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lm(formula = </a:t>
            </a: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 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 </a:t>
            </a:r>
            <a:r>
              <a:rPr kumimoji="1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Coefficients: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(Intercept)  </a:t>
            </a:r>
            <a:r>
              <a:rPr kumimoji="1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69.488         4.953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predict(lm2,newdata=</a:t>
            </a:r>
            <a:r>
              <a:rPr kumimoji="1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data.frame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(x=5))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1            2            3            4            5            6            7          8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79.39535  74.44186  74.44186  79.39535  69.48837  84.34884  84.34884  74.44186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9         10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89.30233 7 9.39535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경고메시지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'</a:t>
            </a:r>
            <a:r>
              <a:rPr kumimoji="1" lang="en-US" altLang="ko-KR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newdata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' had 1 row but variables found have 10 rows</a:t>
            </a:r>
            <a:endParaRPr kumimoji="1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55976" y="2060848"/>
            <a:ext cx="396044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학원을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다닐 경우 예상 성적은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81068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을 활용한 평균과 분산과 표준편차 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score &lt;- c(85,90,93,86,82)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mean(score)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87.2    &lt;--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평균값을 구했습니다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median(score)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86      &lt;--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중앙값을 구했습니다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var</a:t>
            </a: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(score)  # </a:t>
            </a:r>
            <a:r>
              <a:rPr kumimoji="1" lang="ko-KR" altLang="en-US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표본분산 사용</a:t>
            </a: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n-1 </a:t>
            </a:r>
            <a:r>
              <a:rPr kumimoji="1" lang="ko-KR" altLang="en-US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개로 나눈다 </a:t>
            </a: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18.7   &lt;--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표준 분산을 사용한다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sd</a:t>
            </a:r>
            <a:r>
              <a:rPr kumimoji="1"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(score)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4.32435   &lt;--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표준편차를 구했습니다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b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&gt;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summary(score)</a:t>
            </a:r>
            <a:endParaRPr kumimoji="1" lang="ko-KR" altLang="ko-KR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2874" y="980728"/>
            <a:ext cx="8799606" cy="24482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lm3 &lt;- lm(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~IQ+</a:t>
            </a:r>
            <a:r>
              <a:rPr kumimoji="1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+</a:t>
            </a:r>
            <a:r>
              <a:rPr kumimoji="1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게임하는시간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+TV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시청시간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lm3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Call: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lm(formula =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성적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 IQ +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+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게임하는시간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+ TV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시청시간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Coefficients: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(Intercept)            IQ  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다니는학원수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게임하는시간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TV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시청시간 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23.2992        0.4684        0.7179       -0.8390       -1.3854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직사각형 3"/>
              <p:cNvSpPr/>
              <p:nvPr/>
            </p:nvSpPr>
            <p:spPr>
              <a:xfrm>
                <a:off x="92874" y="3501008"/>
                <a:ext cx="87996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y(</a:t>
                </a:r>
                <a:r>
                  <a:rPr lang="ko-KR" altLang="ko-KR" dirty="0"/>
                  <a:t>성적</a:t>
                </a:r>
                <a:r>
                  <a:rPr lang="en-US" altLang="ko-KR" dirty="0"/>
                  <a:t>) = 23.2992 + 0.4684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+ 0.7179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- 0.8390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- 1.3854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" y="3501008"/>
                <a:ext cx="8799606" cy="369332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55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직사각형 4"/>
              <p:cNvSpPr/>
              <p:nvPr/>
            </p:nvSpPr>
            <p:spPr>
              <a:xfrm>
                <a:off x="92874" y="4005064"/>
                <a:ext cx="88716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IQ </a:t>
                </a:r>
                <a:r>
                  <a:rPr lang="ko-KR" altLang="ko-KR" dirty="0"/>
                  <a:t>가</a:t>
                </a:r>
                <a:r>
                  <a:rPr lang="en-US" altLang="ko-KR" dirty="0"/>
                  <a:t> 130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) </a:t>
                </a:r>
                <a:r>
                  <a:rPr lang="ko-KR" altLang="ko-KR" dirty="0"/>
                  <a:t>인 사람이 학원을</a:t>
                </a:r>
                <a:r>
                  <a:rPr lang="en-US" altLang="ko-KR" dirty="0"/>
                  <a:t> 3</a:t>
                </a:r>
                <a:r>
                  <a:rPr lang="ko-KR" altLang="ko-KR" dirty="0"/>
                  <a:t>개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다니고 게임을</a:t>
                </a:r>
                <a:r>
                  <a:rPr lang="en-US" altLang="ko-KR" dirty="0"/>
                  <a:t> 2</a:t>
                </a:r>
                <a:r>
                  <a:rPr lang="ko-KR" altLang="ko-KR" dirty="0"/>
                  <a:t>시간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하고</a:t>
                </a:r>
                <a:r>
                  <a:rPr lang="en-US" altLang="ko-KR" dirty="0"/>
                  <a:t> TV </a:t>
                </a:r>
                <a:r>
                  <a:rPr lang="ko-KR" altLang="ko-KR" dirty="0"/>
                  <a:t>를</a:t>
                </a:r>
                <a:r>
                  <a:rPr lang="en-US" altLang="ko-KR" dirty="0"/>
                  <a:t> 1 </a:t>
                </a:r>
                <a:r>
                  <a:rPr lang="ko-KR" altLang="ko-KR" dirty="0"/>
                  <a:t>시간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>) </a:t>
                </a:r>
                <a:r>
                  <a:rPr lang="ko-KR" altLang="ko-KR" dirty="0"/>
                  <a:t>볼 경우 예상되는 성적은 </a:t>
                </a:r>
                <a:r>
                  <a:rPr lang="ko-KR" altLang="ko-KR" dirty="0" smtClean="0"/>
                  <a:t>얼마</a:t>
                </a:r>
                <a:r>
                  <a:rPr lang="ko-KR" altLang="en-US" dirty="0" smtClean="0"/>
                  <a:t>인가요</a:t>
                </a:r>
                <a:r>
                  <a:rPr lang="en-US" altLang="ko-KR" dirty="0" smtClean="0"/>
                  <a:t>?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" y="4005064"/>
                <a:ext cx="8871614" cy="646331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549" t="-4717" r="-69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2874" y="4725144"/>
            <a:ext cx="8871614" cy="10801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 = 23.2992 + (0.4684*130) + (0.7179 * 3) - (0.8390*2) - (1.3854*1)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y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[1] 83.2815  &lt;-- </a:t>
            </a: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예상되는 점수입니다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40503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예측구간 공식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80" y="1844824"/>
            <a:ext cx="4993194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179512" y="1124744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dirty="0"/>
              <a:t>예측 </a:t>
            </a:r>
            <a:r>
              <a:rPr lang="ko-KR" altLang="ko-KR" b="1" dirty="0" smtClean="0"/>
              <a:t>구간</a:t>
            </a:r>
            <a:r>
              <a:rPr lang="ko-KR" altLang="ko-KR" dirty="0" smtClean="0"/>
              <a:t>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직사각형 4"/>
              <p:cNvSpPr/>
              <p:nvPr/>
            </p:nvSpPr>
            <p:spPr>
              <a:xfrm>
                <a:off x="611560" y="3781341"/>
                <a:ext cx="8208912" cy="1812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기호가 보이죠</a:t>
                </a:r>
                <a:r>
                  <a:rPr lang="en-US" altLang="ko-KR" dirty="0"/>
                  <a:t>? </a:t>
                </a:r>
                <a:r>
                  <a:rPr lang="ko-KR" altLang="ko-KR" dirty="0"/>
                  <a:t>이 값들은 특정 값을 의미하는데 위의 예에서</a:t>
                </a:r>
              </a:p>
              <a:p>
                <a:r>
                  <a:rPr lang="en-US" altLang="ko-KR" dirty="0"/>
                  <a:t>IQ</a:t>
                </a:r>
                <a:r>
                  <a:rPr lang="ko-KR" altLang="ko-KR" dirty="0"/>
                  <a:t>가</a:t>
                </a:r>
                <a:r>
                  <a:rPr lang="en-US" altLang="ko-KR" dirty="0"/>
                  <a:t> 125 </a:t>
                </a:r>
                <a:r>
                  <a:rPr lang="ko-KR" altLang="ko-KR" dirty="0"/>
                  <a:t>일 경우 점수는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점 이다 라는 예측에서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는</a:t>
                </a:r>
                <a:r>
                  <a:rPr lang="en-US" altLang="ko-KR" dirty="0"/>
                  <a:t> 125 </a:t>
                </a:r>
                <a:r>
                  <a:rPr lang="ko-KR" altLang="ko-KR" dirty="0"/>
                  <a:t>이고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은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이 됩니다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  <a:p>
                <a:r>
                  <a:rPr lang="ko-KR" altLang="ko-KR" dirty="0"/>
                  <a:t>그리고 예측 구간을 구할 때는 다양한 분포 중에서</a:t>
                </a:r>
                <a:r>
                  <a:rPr lang="en-US" altLang="ko-KR" dirty="0"/>
                  <a:t> t </a:t>
                </a:r>
                <a:r>
                  <a:rPr lang="ko-KR" altLang="ko-KR" dirty="0"/>
                  <a:t>분포를 사용하는데 이 때 자유도가</a:t>
                </a:r>
                <a:r>
                  <a:rPr lang="en-US" altLang="ko-KR" dirty="0"/>
                  <a:t> n-2 </a:t>
                </a:r>
                <a:r>
                  <a:rPr lang="ko-KR" altLang="ko-KR" dirty="0"/>
                  <a:t>개 라는 부분이 특이합니다</a:t>
                </a:r>
                <a:r>
                  <a:rPr lang="en-US" altLang="ko-KR" dirty="0"/>
                  <a:t>. </a:t>
                </a:r>
                <a:r>
                  <a:rPr lang="ko-KR" altLang="ko-KR" dirty="0"/>
                  <a:t>자유도가</a:t>
                </a:r>
                <a:r>
                  <a:rPr lang="en-US" altLang="ko-KR" dirty="0"/>
                  <a:t> n - 2 </a:t>
                </a:r>
                <a:r>
                  <a:rPr lang="ko-KR" altLang="ko-KR" dirty="0"/>
                  <a:t>인 것은 변수가</a:t>
                </a:r>
                <a:r>
                  <a:rPr lang="en-US" altLang="ko-KR" dirty="0"/>
                  <a:t> x , y </a:t>
                </a:r>
                <a:r>
                  <a:rPr lang="ko-KR" altLang="ko-KR" dirty="0"/>
                  <a:t>두 개 이기 때문입니다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781341"/>
                <a:ext cx="8208912" cy="181267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594" t="-1678" r="-742" b="-10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7560872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263588"/>
                  </p:ext>
                </p:extLst>
              </p:nvPr>
            </p:nvGraphicFramePr>
            <p:xfrm>
              <a:off x="467544" y="1340768"/>
              <a:ext cx="8064895" cy="38884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40748"/>
                    <a:gridCol w="990156"/>
                    <a:gridCol w="658598"/>
                    <a:gridCol w="1152773"/>
                    <a:gridCol w="1792400"/>
                    <a:gridCol w="1020873"/>
                    <a:gridCol w="1409347"/>
                  </a:tblGrid>
                  <a:tr h="59822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x(IQ)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y(</a:t>
                          </a:r>
                          <a:r>
                            <a:rPr lang="ko-KR" sz="1400" kern="100">
                              <a:effectLst/>
                            </a:rPr>
                            <a:t>성적</a:t>
                          </a:r>
                          <a:r>
                            <a:rPr lang="en-US" sz="1400" kern="100">
                              <a:effectLst/>
                            </a:rPr>
                            <a:t>)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x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</m:oMath>
                          </a14:m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x</m:t>
                                    </m:r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sz="1400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kern="100">
                                            <a:effectLst/>
                                            <a:latin typeface="Cambria Math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 ) 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ko-KR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y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400" kern="100">
                              <a:effectLst/>
                            </a:rPr>
                            <a:t> = -5.28 +(0.6713x) 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y -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ko-KR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ko-KR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𝐲</m:t>
                                    </m:r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ko-KR" sz="1400" i="1" kern="100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kern="100">
                                            <a:effectLst/>
                                            <a:latin typeface="Cambria Math"/>
                                          </a:rPr>
                                          <m:t>𝐲</m:t>
                                        </m:r>
                                      </m:e>
                                    </m:acc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) 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140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14.6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213.16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88.7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1.69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78.63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-3.63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13.17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-5.4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29.16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75.27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1.73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2.99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92.16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85.34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-2.34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5.47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105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416.16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65.2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5.76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77.28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2.72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7.39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43.56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83.33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-0.33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115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-10.4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108.16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71.91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-1.91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3.61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128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6.76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80.64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6.36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40.44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31.36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82.66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-3.66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13.39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평균</a:t>
                          </a:r>
                          <a:r>
                            <a:rPr lang="en-US" sz="1400" kern="100">
                              <a:effectLst/>
                            </a:rPr>
                            <a:t>:125.4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평균</a:t>
                          </a:r>
                          <a:r>
                            <a:rPr lang="en-US" sz="1400" kern="100">
                              <a:effectLst/>
                            </a:rPr>
                            <a:t>:78.9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합계</a:t>
                          </a:r>
                          <a:r>
                            <a:rPr lang="en-US" sz="1400" kern="100">
                              <a:effectLst/>
                            </a:rPr>
                            <a:t> : 946.4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합계</a:t>
                          </a:r>
                          <a:r>
                            <a:rPr lang="en-US" sz="1400" kern="100">
                              <a:effectLst/>
                            </a:rPr>
                            <a:t>:0.04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 dirty="0">
                              <a:effectLst/>
                            </a:rPr>
                            <a:t>합계</a:t>
                          </a:r>
                          <a:r>
                            <a:rPr lang="en-US" sz="1400" kern="100" dirty="0">
                              <a:effectLst/>
                            </a:rPr>
                            <a:t> : 85.3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465263588"/>
                  </p:ext>
                </p:extLst>
              </p:nvPr>
            </p:nvGraphicFramePr>
            <p:xfrm>
              <a:off x="467544" y="1340768"/>
              <a:ext cx="8064895" cy="38884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40748"/>
                    <a:gridCol w="990156"/>
                    <a:gridCol w="658598"/>
                    <a:gridCol w="1152773"/>
                    <a:gridCol w="1792400"/>
                    <a:gridCol w="1020873"/>
                    <a:gridCol w="1409347"/>
                  </a:tblGrid>
                  <a:tr h="59822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x(IQ)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y(</a:t>
                          </a:r>
                          <a:r>
                            <a:rPr lang="ko-KR" sz="1400" kern="100">
                              <a:effectLst/>
                            </a:rPr>
                            <a:t>성적</a:t>
                          </a:r>
                          <a:r>
                            <a:rPr lang="en-US" sz="1400" kern="100">
                              <a:effectLst/>
                            </a:rPr>
                            <a:t>)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309259" t="-1020" r="-816667" b="-56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33862" t="-1020" r="-366667" b="-56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14626" t="-1020" r="-135714" b="-56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550595" t="-1020" r="-137500" b="-56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473160" t="-1020" b="-561224"/>
                          </a:stretch>
                        </a:blipFill>
                      </a:tcPr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140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14.6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213.16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88.7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1.69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78.63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-3.63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13.17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-5.4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29.16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75.27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1.73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2.99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92.16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85.34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-2.34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5.47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105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416.16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65.2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-2.4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5.76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77.28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2.72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7.39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132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43.56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83.33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-0.33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115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70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-10.4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108.16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71.91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-1.91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3.61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128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87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6.76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80.64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6.36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40.44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131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79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5.6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31.36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82.66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-3.66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13.39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9911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평균</a:t>
                          </a:r>
                          <a:r>
                            <a:rPr lang="en-US" sz="1400" kern="100">
                              <a:effectLst/>
                            </a:rPr>
                            <a:t>:125.4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평균</a:t>
                          </a:r>
                          <a:r>
                            <a:rPr lang="en-US" sz="1400" kern="100">
                              <a:effectLst/>
                            </a:rPr>
                            <a:t>:78.9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합계</a:t>
                          </a:r>
                          <a:r>
                            <a:rPr lang="en-US" sz="1400" kern="100">
                              <a:effectLst/>
                            </a:rPr>
                            <a:t> : 946.4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>
                              <a:effectLst/>
                            </a:rPr>
                            <a:t>합계</a:t>
                          </a:r>
                          <a:r>
                            <a:rPr lang="en-US" sz="1400" kern="100">
                              <a:effectLst/>
                            </a:rPr>
                            <a:t>:0.04</a:t>
                          </a:r>
                          <a:endParaRPr lang="ko-KR" sz="1400" kern="10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400" kern="100" dirty="0">
                              <a:effectLst/>
                            </a:rPr>
                            <a:t>합계</a:t>
                          </a:r>
                          <a:r>
                            <a:rPr lang="en-US" sz="1400" kern="100" dirty="0">
                              <a:effectLst/>
                            </a:rPr>
                            <a:t> : 85.3</a:t>
                          </a:r>
                          <a:endParaRPr lang="ko-KR" sz="1400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xmlns="" val="175300544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직사각형 2"/>
              <p:cNvSpPr/>
              <p:nvPr/>
            </p:nvSpPr>
            <p:spPr>
              <a:xfrm>
                <a:off x="179512" y="1290754"/>
                <a:ext cx="8856984" cy="2060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dirty="0"/>
                  <a:t>위 표의 데이터로</a:t>
                </a:r>
                <a:r>
                  <a:rPr lang="en-US" altLang="ko-KR" dirty="0"/>
                  <a:t> IQ</a:t>
                </a:r>
                <a:r>
                  <a:rPr lang="ko-KR" altLang="ko-KR" dirty="0"/>
                  <a:t>가</a:t>
                </a:r>
                <a:r>
                  <a:rPr lang="en-US" altLang="ko-KR" dirty="0"/>
                  <a:t> 125 </a:t>
                </a:r>
                <a:r>
                  <a:rPr lang="ko-KR" altLang="ko-KR" dirty="0"/>
                  <a:t>일 경우 예측되는 점수는 약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점이었으므로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는</a:t>
                </a:r>
                <a:r>
                  <a:rPr lang="en-US" altLang="ko-KR" dirty="0"/>
                  <a:t> 125 </a:t>
                </a:r>
                <a:r>
                  <a:rPr lang="ko-KR" altLang="ko-KR" dirty="0"/>
                  <a:t>이고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은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이 됩니다</a:t>
                </a:r>
                <a:r>
                  <a:rPr lang="en-US" altLang="ko-KR" dirty="0"/>
                  <a:t>. </a:t>
                </a:r>
                <a:endParaRPr lang="en-US" altLang="ko-KR" dirty="0" smtClean="0"/>
              </a:p>
              <a:p>
                <a:r>
                  <a:rPr lang="ko-KR" altLang="ko-KR" dirty="0" smtClean="0"/>
                  <a:t>이때 </a:t>
                </a:r>
                <a:r>
                  <a:rPr lang="ko-KR" altLang="ko-KR" dirty="0"/>
                  <a:t>점수가 약</a:t>
                </a:r>
                <a:r>
                  <a:rPr lang="en-US" altLang="ko-KR" dirty="0"/>
                  <a:t> 78 </a:t>
                </a:r>
                <a:r>
                  <a:rPr lang="ko-KR" altLang="ko-KR" dirty="0"/>
                  <a:t>점이 나올 확률이</a:t>
                </a:r>
                <a:r>
                  <a:rPr lang="en-US" altLang="ko-KR" dirty="0"/>
                  <a:t> 90% </a:t>
                </a:r>
                <a:r>
                  <a:rPr lang="ko-KR" altLang="ko-KR" dirty="0"/>
                  <a:t>인 구간을 구해 보겠습니다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  <a:p>
                <a:r>
                  <a:rPr lang="ko-KR" altLang="ko-KR" dirty="0"/>
                  <a:t>신뢰할 확률이</a:t>
                </a:r>
                <a:r>
                  <a:rPr lang="en-US" altLang="ko-KR" dirty="0"/>
                  <a:t> 90% </a:t>
                </a:r>
                <a:r>
                  <a:rPr lang="ko-KR" altLang="ko-KR" dirty="0"/>
                  <a:t>이므로 오차율은</a:t>
                </a:r>
                <a:r>
                  <a:rPr lang="en-US" altLang="ko-KR" dirty="0"/>
                  <a:t> 10% </a:t>
                </a:r>
                <a:r>
                  <a:rPr lang="ko-KR" altLang="ko-KR" dirty="0"/>
                  <a:t>입니다</a:t>
                </a:r>
                <a:r>
                  <a:rPr lang="en-US" altLang="ko-KR" dirty="0"/>
                  <a:t>. </a:t>
                </a:r>
                <a:endParaRPr lang="ko-KR" altLang="ko-KR" dirty="0"/>
              </a:p>
              <a:p>
                <a:r>
                  <a:rPr lang="en-US" altLang="ko-KR" dirty="0"/>
                  <a:t>10% </a:t>
                </a:r>
                <a:r>
                  <a:rPr lang="ko-KR" altLang="ko-KR" dirty="0"/>
                  <a:t>의 오차율이 양쪽</a:t>
                </a:r>
                <a:r>
                  <a:rPr lang="en-US" altLang="ko-KR" dirty="0"/>
                  <a:t>(+ </a:t>
                </a:r>
                <a:r>
                  <a:rPr lang="ko-KR" altLang="ko-KR" dirty="0"/>
                  <a:t>구간과</a:t>
                </a:r>
                <a:r>
                  <a:rPr lang="en-US" altLang="ko-KR" dirty="0"/>
                  <a:t> - </a:t>
                </a:r>
                <a:r>
                  <a:rPr lang="ko-KR" altLang="ko-KR" dirty="0"/>
                  <a:t>구간</a:t>
                </a:r>
                <a:r>
                  <a:rPr lang="en-US" altLang="ko-KR" dirty="0"/>
                  <a:t>)</a:t>
                </a:r>
                <a:r>
                  <a:rPr lang="ko-KR" altLang="ko-KR" dirty="0"/>
                  <a:t>에 존재하므로</a:t>
                </a:r>
                <a:r>
                  <a:rPr lang="en-US" altLang="ko-KR" dirty="0"/>
                  <a:t> 10/2 </a:t>
                </a:r>
                <a:r>
                  <a:rPr lang="ko-KR" altLang="ko-KR" dirty="0"/>
                  <a:t>하면</a:t>
                </a:r>
                <a:r>
                  <a:rPr lang="en-US" altLang="ko-KR" dirty="0"/>
                  <a:t> 5% </a:t>
                </a:r>
                <a:r>
                  <a:rPr lang="ko-KR" altLang="ko-KR" dirty="0"/>
                  <a:t>이므로</a:t>
                </a:r>
                <a:r>
                  <a:rPr lang="en-US" altLang="ko-KR" dirty="0"/>
                  <a:t> 0.05 </a:t>
                </a:r>
                <a:r>
                  <a:rPr lang="ko-KR" altLang="ko-KR" dirty="0"/>
                  <a:t>가 됩니다</a:t>
                </a:r>
                <a:r>
                  <a:rPr lang="en-US" altLang="ko-KR" dirty="0" smtClean="0"/>
                  <a:t>.</a:t>
                </a:r>
                <a:r>
                  <a:rPr lang="en-US" altLang="ko-KR" dirty="0"/>
                  <a:t> </a:t>
                </a:r>
                <a:r>
                  <a:rPr lang="ko-KR" altLang="ko-KR" dirty="0" smtClean="0"/>
                  <a:t>그리고 </a:t>
                </a:r>
                <a:r>
                  <a:rPr lang="ko-KR" altLang="ko-KR" dirty="0"/>
                  <a:t>위 공식에서 자유도가</a:t>
                </a:r>
                <a:r>
                  <a:rPr lang="en-US" altLang="ko-KR" dirty="0"/>
                  <a:t> n - 2 </a:t>
                </a:r>
                <a:r>
                  <a:rPr lang="ko-KR" altLang="ko-KR" dirty="0"/>
                  <a:t>에 의해</a:t>
                </a:r>
                <a:r>
                  <a:rPr lang="en-US" altLang="ko-KR" dirty="0"/>
                  <a:t> 10 - 2 = 8 </a:t>
                </a:r>
                <a:r>
                  <a:rPr lang="ko-KR" altLang="ko-KR" dirty="0" smtClean="0"/>
                  <a:t>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됩니다</a:t>
                </a:r>
                <a:r>
                  <a:rPr lang="en-US" altLang="ko-KR" dirty="0" smtClean="0"/>
                  <a:t>.</a:t>
                </a:r>
                <a:endParaRPr lang="ko-KR" altLang="ko-KR" dirty="0"/>
              </a:p>
              <a:p>
                <a:r>
                  <a:rPr lang="ko-KR" altLang="ko-KR" dirty="0"/>
                  <a:t>이 값을 가지고 아래의</a:t>
                </a:r>
                <a:r>
                  <a:rPr lang="en-US" altLang="ko-KR" dirty="0"/>
                  <a:t> t </a:t>
                </a:r>
                <a:r>
                  <a:rPr lang="ko-KR" altLang="ko-KR" dirty="0"/>
                  <a:t>분포표에서 교차되는 값을 찾으면</a:t>
                </a:r>
                <a:r>
                  <a:rPr lang="en-US" altLang="ko-KR" dirty="0"/>
                  <a:t> t </a:t>
                </a:r>
                <a:r>
                  <a:rPr lang="ko-KR" altLang="ko-KR" dirty="0"/>
                  <a:t>값은</a:t>
                </a:r>
                <a:r>
                  <a:rPr lang="en-US" altLang="ko-KR" dirty="0"/>
                  <a:t> 1.860 </a:t>
                </a:r>
                <a:r>
                  <a:rPr lang="ko-KR" altLang="ko-KR" dirty="0"/>
                  <a:t>이 나옵니다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90754"/>
                <a:ext cx="8856984" cy="2060500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551" t="-1479" r="-619" b="-2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t분포표.png"/>
          <p:cNvPicPr/>
          <p:nvPr/>
        </p:nvPicPr>
        <p:blipFill rotWithShape="1">
          <a:blip r:embed="rId3" cstate="print"/>
          <a:srcRect b="39607"/>
          <a:stretch/>
        </p:blipFill>
        <p:spPr>
          <a:xfrm>
            <a:off x="1403648" y="3369618"/>
            <a:ext cx="5447665" cy="2521101"/>
          </a:xfrm>
          <a:prstGeom prst="rect">
            <a:avLst/>
          </a:prstGeom>
        </p:spPr>
      </p:pic>
      <p:cxnSp>
        <p:nvCxnSpPr>
          <p:cNvPr id="5" name="AutoShape 2"/>
          <p:cNvCxnSpPr>
            <a:cxnSpLocks noChangeShapeType="1"/>
          </p:cNvCxnSpPr>
          <p:nvPr/>
        </p:nvCxnSpPr>
        <p:spPr bwMode="auto">
          <a:xfrm>
            <a:off x="1628849" y="4562656"/>
            <a:ext cx="2151063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xmlns="" val="348106864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p:pic>
        <p:nvPicPr>
          <p:cNvPr id="3" name="그림 2" descr="회귀분석-예측구간 공식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1179219"/>
            <a:ext cx="4998767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직사각형 3"/>
              <p:cNvSpPr/>
              <p:nvPr/>
            </p:nvSpPr>
            <p:spPr>
              <a:xfrm>
                <a:off x="1619672" y="2763395"/>
                <a:ext cx="4572000" cy="23217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1.860 x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/>
                              </a:rPr>
                              <m:t>85.3</m:t>
                            </m:r>
                          </m:num>
                          <m:den>
                            <m:r>
                              <a:rPr lang="en-US" altLang="ko-KR">
                                <a:latin typeface="Cambria Math"/>
                              </a:rPr>
                              <m:t>10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  <m:r>
                          <a:rPr lang="en-US" altLang="ko-KR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/>
                              </a:rPr>
                              <m:t>(1+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>
                                    <a:latin typeface="Cambria Math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altLang="ko-KR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ko-K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(125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125.4)</m:t>
                                    </m:r>
                                  </m:e>
                                  <m:sup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>
                                    <a:latin typeface="Cambria Math"/>
                                  </a:rPr>
                                  <m:t>946.4</m:t>
                                </m:r>
                              </m:den>
                            </m:f>
                            <m:r>
                              <a:rPr lang="en-US" altLang="ko-KR">
                                <a:latin typeface="Cambria Math"/>
                              </a:rPr>
                              <m:t>)</m:t>
                            </m:r>
                          </m:e>
                          <m:sup/>
                        </m:sSup>
                      </m:e>
                    </m:rad>
                  </m:oMath>
                </a14:m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1.860 x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>
                            <a:latin typeface="Cambria Math"/>
                          </a:rPr>
                          <m:t>10.66 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  <m:r>
                          <a:rPr lang="en-US" altLang="ko-KR">
                            <a:latin typeface="Cambria Math"/>
                          </a:rPr>
                          <m:t>  1.1001</m:t>
                        </m:r>
                      </m:e>
                    </m:rad>
                  </m:oMath>
                </a14:m>
                <a:r>
                  <a:rPr lang="en-US" altLang="ko-KR" dirty="0"/>
                  <a:t> </a:t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1.860 x 3.42</a:t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 </m:t>
                    </m:r>
                  </m:oMath>
                </a14:m>
                <a:r>
                  <a:rPr lang="en-US" altLang="ko-KR" dirty="0"/>
                  <a:t>6.3706</a:t>
                </a:r>
                <a:endParaRPr lang="ko-KR" altLang="ko-KR" dirty="0"/>
              </a:p>
              <a:p>
                <a:r>
                  <a:rPr lang="en-US" altLang="ko-KR" b="1" dirty="0"/>
                  <a:t>= 71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≤</m:t>
                    </m:r>
                    <m:r>
                      <a:rPr lang="en-US" altLang="ko-KR" b="1" i="1">
                        <a:latin typeface="Cambria Math"/>
                      </a:rPr>
                      <m:t>𝐲</m:t>
                    </m:r>
                    <m:r>
                      <a:rPr lang="en-US" altLang="ko-KR" b="1">
                        <a:latin typeface="Cambria Math"/>
                      </a:rPr>
                      <m:t> ≤  </m:t>
                    </m:r>
                    <m:r>
                      <a:rPr lang="en-US" altLang="ko-KR" b="1" i="1">
                        <a:latin typeface="Cambria Math"/>
                      </a:rPr>
                      <m:t>𝟖𝟒</m:t>
                    </m:r>
                  </m:oMath>
                </a14:m>
                <a:r>
                  <a:rPr lang="en-US" altLang="ko-KR" b="1" dirty="0"/>
                  <a:t>  </a:t>
                </a:r>
                <a:endParaRPr lang="ko-KR" altLang="ko-KR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763395"/>
                <a:ext cx="4572000" cy="2321789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200" t="-13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28440503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직사각형 2"/>
              <p:cNvSpPr/>
              <p:nvPr/>
            </p:nvSpPr>
            <p:spPr>
              <a:xfrm>
                <a:off x="539552" y="1234384"/>
                <a:ext cx="8280920" cy="3706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dirty="0"/>
                  <a:t>통계에서 가장 많이 사용되는 것이</a:t>
                </a:r>
                <a:r>
                  <a:rPr lang="en-US" altLang="ko-KR" dirty="0"/>
                  <a:t> 95% </a:t>
                </a:r>
                <a:r>
                  <a:rPr lang="ko-KR" altLang="ko-KR" dirty="0"/>
                  <a:t>의 예측 구간이므로 우리도 </a:t>
                </a:r>
                <a:r>
                  <a:rPr lang="en-US" altLang="ko-KR" dirty="0"/>
                  <a:t>95% </a:t>
                </a:r>
                <a:r>
                  <a:rPr lang="ko-KR" altLang="ko-KR" dirty="0"/>
                  <a:t>의 예측 구간을 동일한 방법으로 구해 볼까요</a:t>
                </a:r>
                <a:r>
                  <a:rPr lang="en-US" altLang="ko-KR" dirty="0"/>
                  <a:t>?</a:t>
                </a:r>
                <a:endParaRPr lang="ko-KR" altLang="ko-KR" dirty="0"/>
              </a:p>
              <a:p>
                <a:r>
                  <a:rPr lang="ko-KR" altLang="ko-KR" dirty="0"/>
                  <a:t>위 계산에서</a:t>
                </a:r>
                <a:r>
                  <a:rPr lang="en-US" altLang="ko-KR" dirty="0"/>
                  <a:t> t </a:t>
                </a:r>
                <a:r>
                  <a:rPr lang="ko-KR" altLang="ko-KR" dirty="0" err="1"/>
                  <a:t>분포값만</a:t>
                </a:r>
                <a:r>
                  <a:rPr lang="en-US" altLang="ko-KR" dirty="0"/>
                  <a:t> 0.05/2 =0.025 </a:t>
                </a:r>
                <a:r>
                  <a:rPr lang="ko-KR" altLang="ko-KR" dirty="0"/>
                  <a:t>의 값으로</a:t>
                </a:r>
                <a:r>
                  <a:rPr lang="en-US" altLang="ko-KR" dirty="0"/>
                  <a:t> t </a:t>
                </a:r>
                <a:r>
                  <a:rPr lang="ko-KR" altLang="ko-KR" dirty="0"/>
                  <a:t>분포표에서 찾아서 대입하면 됩니다</a:t>
                </a:r>
                <a:r>
                  <a:rPr lang="en-US" altLang="ko-KR" dirty="0"/>
                  <a:t>.</a:t>
                </a:r>
                <a:endParaRPr lang="ko-KR" altLang="ko-KR" dirty="0"/>
              </a:p>
              <a:p>
                <a:r>
                  <a:rPr lang="en-US" altLang="ko-KR" dirty="0"/>
                  <a:t>t </a:t>
                </a:r>
                <a:r>
                  <a:rPr lang="ko-KR" altLang="ko-KR" dirty="0"/>
                  <a:t>분포표에서 찾은 값이</a:t>
                </a:r>
                <a:r>
                  <a:rPr lang="en-US" altLang="ko-KR" dirty="0"/>
                  <a:t> 2.306 </a:t>
                </a:r>
                <a:r>
                  <a:rPr lang="ko-KR" altLang="ko-KR" dirty="0"/>
                  <a:t>이므로 이 값을 위 식에 대입해서 </a:t>
                </a:r>
                <a:r>
                  <a:rPr lang="ko-KR" altLang="ko-KR" dirty="0" smtClean="0"/>
                  <a:t>계산</a:t>
                </a:r>
                <a:r>
                  <a:rPr lang="ko-KR" altLang="en-US" dirty="0" smtClean="0"/>
                  <a:t>합니</a:t>
                </a:r>
                <a:r>
                  <a:rPr lang="ko-KR" altLang="en-US" dirty="0"/>
                  <a:t>다</a:t>
                </a:r>
                <a:r>
                  <a:rPr lang="en-US" altLang="ko-KR" dirty="0" smtClean="0"/>
                  <a:t>.  </a:t>
                </a:r>
                <a:endParaRPr lang="ko-KR" altLang="ko-KR" dirty="0"/>
              </a:p>
              <a:p>
                <a:r>
                  <a:rPr lang="en-US" altLang="ko-KR" dirty="0"/>
                  <a:t> </a:t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2.306 x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/>
                              </a:rPr>
                              <m:t>85.3</m:t>
                            </m:r>
                          </m:num>
                          <m:den>
                            <m:r>
                              <a:rPr lang="en-US" altLang="ko-KR">
                                <a:latin typeface="Cambria Math"/>
                              </a:rPr>
                              <m:t>10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  <m:r>
                          <a:rPr lang="en-US" altLang="ko-KR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/>
                              </a:rPr>
                              <m:t>(1+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>
                                    <a:latin typeface="Cambria Math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altLang="ko-KR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ko-KR" altLang="ko-K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(125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125.4)</m:t>
                                    </m:r>
                                  </m:e>
                                  <m:sup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>
                                    <a:latin typeface="Cambria Math"/>
                                  </a:rPr>
                                  <m:t>946.4</m:t>
                                </m:r>
                              </m:den>
                            </m:f>
                            <m:r>
                              <a:rPr lang="en-US" altLang="ko-KR">
                                <a:latin typeface="Cambria Math"/>
                              </a:rPr>
                              <m:t>)</m:t>
                            </m:r>
                          </m:e>
                          <m:sup/>
                        </m:sSup>
                      </m:e>
                    </m:rad>
                  </m:oMath>
                </a14:m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2.306 x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>
                            <a:latin typeface="Cambria Math"/>
                          </a:rPr>
                          <m:t>10.66 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x</m:t>
                        </m:r>
                        <m:r>
                          <a:rPr lang="en-US" altLang="ko-KR">
                            <a:latin typeface="Cambria Math"/>
                          </a:rPr>
                          <m:t>  1.1001</m:t>
                        </m:r>
                      </m:e>
                    </m:rad>
                  </m:oMath>
                </a14:m>
                <a:r>
                  <a:rPr lang="en-US" altLang="ko-KR" dirty="0"/>
                  <a:t> </a:t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2.306 x 3.42</a:t>
                </a:r>
                <a:endParaRPr lang="ko-KR" altLang="ko-KR" dirty="0"/>
              </a:p>
              <a:p>
                <a:r>
                  <a:rPr lang="en-US" altLang="ko-KR" dirty="0"/>
                  <a:t>= 78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 7.88</a:t>
                </a:r>
                <a:endParaRPr lang="ko-KR" altLang="ko-KR" dirty="0"/>
              </a:p>
              <a:p>
                <a:r>
                  <a:rPr lang="en-US" altLang="ko-KR" b="1" dirty="0"/>
                  <a:t>= 70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≤</m:t>
                    </m:r>
                    <m:r>
                      <a:rPr lang="en-US" altLang="ko-KR" b="1" i="1">
                        <a:latin typeface="Cambria Math"/>
                      </a:rPr>
                      <m:t>𝐲</m:t>
                    </m:r>
                    <m:r>
                      <a:rPr lang="en-US" altLang="ko-KR" b="1">
                        <a:latin typeface="Cambria Math"/>
                      </a:rPr>
                      <m:t> ≤  </m:t>
                    </m:r>
                    <m:r>
                      <a:rPr lang="en-US" altLang="ko-KR" b="1" i="1">
                        <a:latin typeface="Cambria Math"/>
                      </a:rPr>
                      <m:t>𝟖𝟔</m:t>
                    </m:r>
                  </m:oMath>
                </a14:m>
                <a:endParaRPr lang="ko-KR" altLang="ko-KR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34384"/>
                <a:ext cx="8280920" cy="3706784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663" t="-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75608721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3148" y="332656"/>
            <a:ext cx="5485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/>
              <a:t>Part 5. </a:t>
            </a:r>
            <a:r>
              <a:rPr lang="ko-KR" altLang="en-US" sz="2500" b="1" dirty="0"/>
              <a:t>데이터분석을 위한 통계 기초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직사각형 2"/>
              <p:cNvSpPr/>
              <p:nvPr/>
            </p:nvSpPr>
            <p:spPr>
              <a:xfrm>
                <a:off x="92874" y="1187460"/>
                <a:ext cx="170585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ko-KR" b="1" dirty="0"/>
                  <a:t>결정계수</a:t>
                </a:r>
                <a:r>
                  <a:rPr lang="en-US" altLang="ko-KR" b="1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𝐑</m:t>
                        </m:r>
                      </m:e>
                      <m:sup>
                        <m:r>
                          <a:rPr lang="en-US" altLang="ko-KR" b="1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b="1" dirty="0"/>
                  <a:t>)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" y="1187460"/>
                <a:ext cx="1705852" cy="392993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2857" t="-6250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회귀분석의 결정계수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592" y="2063002"/>
            <a:ext cx="7344816" cy="22208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직사각형 4"/>
              <p:cNvSpPr/>
              <p:nvPr/>
            </p:nvSpPr>
            <p:spPr>
              <a:xfrm>
                <a:off x="899948" y="4355812"/>
                <a:ext cx="7704500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= 0                        </a:t>
                </a:r>
                <a:r>
                  <a:rPr lang="en-US" altLang="ko-KR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= 0.5                       </a:t>
                </a:r>
                <a:r>
                  <a:rPr lang="en-US" altLang="ko-KR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= 1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48" y="4355812"/>
                <a:ext cx="7704500" cy="392993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539552" y="5075892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결정계수가</a:t>
            </a:r>
            <a:r>
              <a:rPr lang="en-US" altLang="ko-KR" dirty="0"/>
              <a:t> 0 </a:t>
            </a:r>
            <a:r>
              <a:rPr lang="ko-KR" altLang="ko-KR" dirty="0"/>
              <a:t>에 가까울 수록 믿을 수 없고</a:t>
            </a:r>
            <a:r>
              <a:rPr lang="en-US" altLang="ko-KR" dirty="0"/>
              <a:t> 1 </a:t>
            </a:r>
            <a:r>
              <a:rPr lang="ko-KR" altLang="ko-KR" dirty="0"/>
              <a:t>에 가까울 수록 믿을 수 </a:t>
            </a:r>
            <a:r>
              <a:rPr lang="ko-KR" altLang="ko-KR" dirty="0" smtClean="0"/>
              <a:t>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53005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표본의 분산과 표준편차를 계산 할 때 나누는 분모의 수를 </a:t>
            </a:r>
            <a:r>
              <a:rPr lang="ko-KR" altLang="ko-KR" dirty="0"/>
              <a:t>모집단</a:t>
            </a:r>
            <a:r>
              <a:rPr lang="en-US" altLang="ko-KR" dirty="0"/>
              <a:t> - 1 </a:t>
            </a:r>
            <a:r>
              <a:rPr lang="ko-KR" altLang="ko-KR" dirty="0"/>
              <a:t>개</a:t>
            </a:r>
            <a:r>
              <a:rPr lang="ko-KR" altLang="ko-KR" dirty="0" smtClean="0"/>
              <a:t>로 계산</a:t>
            </a:r>
            <a:endParaRPr lang="en-US" altLang="ko-KR" dirty="0" smtClean="0"/>
          </a:p>
          <a:p>
            <a:r>
              <a:rPr lang="ko-KR" altLang="ko-KR" dirty="0" smtClean="0"/>
              <a:t>주어진 데이터에서 표본을 자유롭게 뽑을 수 있는 경우의 수를 의미</a:t>
            </a:r>
            <a:endParaRPr lang="en-US" altLang="ko-KR" dirty="0" smtClean="0"/>
          </a:p>
          <a:p>
            <a:r>
              <a:rPr lang="ko-KR" altLang="ko-KR" dirty="0" smtClean="0"/>
              <a:t>표본을 추출해서 표본의 분산과 표준 편차를 계산할 때는 항상 </a:t>
            </a:r>
            <a:r>
              <a:rPr lang="ko-KR" altLang="ko-KR" dirty="0" err="1" smtClean="0"/>
              <a:t>자유도를</a:t>
            </a:r>
            <a:r>
              <a:rPr lang="ko-KR" altLang="ko-KR" dirty="0" smtClean="0"/>
              <a:t> 분모로 사용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ko-KR" altLang="en-US" dirty="0" smtClean="0"/>
              <a:t>자유도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표본에서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나를 선택하고 나면 나머지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개중 하나를 선택할 수 있다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ko-KR" dirty="0" smtClean="0"/>
              <a:t>위 표를 보고 학생들의 키의 평균을 구하세요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r>
              <a:rPr lang="ko-KR" altLang="ko-KR" dirty="0" smtClean="0"/>
              <a:t>위 표를 보고</a:t>
            </a:r>
            <a:r>
              <a:rPr lang="en-US" altLang="ko-KR" dirty="0" smtClean="0"/>
              <a:t>  </a:t>
            </a:r>
            <a:r>
              <a:rPr lang="ko-KR" altLang="ko-KR" dirty="0" smtClean="0"/>
              <a:t>학생들의 몸무게의 평균을 구하세요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r>
              <a:rPr lang="ko-KR" altLang="ko-KR" dirty="0" smtClean="0"/>
              <a:t>위 표를 보고 학생들의 키의 표준 편차를 구하세요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r>
              <a:rPr lang="ko-KR" altLang="ko-KR" dirty="0" smtClean="0"/>
              <a:t>위 표를 보고 학생들의 몸무게의 표준 편차를 구하세요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39552" y="1484784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이</a:t>
                      </a:r>
                      <a:r>
                        <a:rPr lang="en-US" sz="2000" kern="100" dirty="0">
                          <a:effectLst/>
                        </a:rPr>
                        <a:t>   </a:t>
                      </a:r>
                      <a:r>
                        <a:rPr lang="ko-KR" sz="2000" kern="100" dirty="0" err="1">
                          <a:effectLst/>
                        </a:rPr>
                        <a:t>름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키</a:t>
                      </a:r>
                      <a:r>
                        <a:rPr lang="en-US" sz="2000" kern="100">
                          <a:effectLst/>
                        </a:rPr>
                        <a:t>(cm)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몸무게</a:t>
                      </a:r>
                      <a:r>
                        <a:rPr lang="en-US" sz="2000" kern="100">
                          <a:effectLst/>
                        </a:rPr>
                        <a:t>(kg)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주시현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168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52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최경우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176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68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이은주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167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47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허민성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174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82</a:t>
                      </a:r>
                      <a:endParaRPr lang="ko-KR" sz="2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홍미나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169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51</a:t>
                      </a:r>
                      <a:endParaRPr lang="ko-KR" sz="2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</a:t>
            </a:r>
            <a:r>
              <a:rPr lang="ko-KR" altLang="en-US" dirty="0"/>
              <a:t>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산술평균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기하평균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조화평균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 descr="h7hhj8c4656tn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348880"/>
            <a:ext cx="4781929" cy="31609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산술평균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smtClean="0"/>
              <a:t>n </a:t>
            </a:r>
            <a:r>
              <a:rPr lang="ko-KR" altLang="en-US" b="0" dirty="0" smtClean="0"/>
              <a:t>개의 </a:t>
            </a:r>
            <a:r>
              <a:rPr lang="ko-KR" altLang="en-US" b="0" dirty="0"/>
              <a:t>변수의 산술평균은 변수들의 총합을 변수의 개수 </a:t>
            </a:r>
            <a:r>
              <a:rPr lang="en-US" altLang="ko-KR" b="0" dirty="0"/>
              <a:t>n</a:t>
            </a:r>
            <a:r>
              <a:rPr lang="ko-KR" altLang="en-US" b="0" dirty="0"/>
              <a:t>으로 </a:t>
            </a:r>
            <a:r>
              <a:rPr lang="ko-KR" altLang="en-US" b="0" dirty="0" err="1"/>
              <a:t>나눈값이다</a:t>
            </a:r>
            <a:r>
              <a:rPr lang="en-US" altLang="ko-KR" b="0" dirty="0"/>
              <a:t>. </a:t>
            </a:r>
          </a:p>
          <a:p>
            <a:r>
              <a:rPr lang="ko-KR" altLang="en-US" b="0" dirty="0" err="1" smtClean="0"/>
              <a:t>한반</a:t>
            </a:r>
            <a:r>
              <a:rPr lang="ko-KR" altLang="en-US" b="0" dirty="0" smtClean="0"/>
              <a:t> 학생들의 키가 다음과 </a:t>
            </a:r>
            <a:r>
              <a:rPr lang="ko-KR" altLang="en-US" b="0" dirty="0" err="1" smtClean="0"/>
              <a:t>같을때</a:t>
            </a:r>
            <a:r>
              <a:rPr lang="ko-KR" altLang="en-US" b="0" dirty="0" smtClean="0"/>
              <a:t> 평균은</a:t>
            </a:r>
            <a:r>
              <a:rPr lang="en-US" altLang="ko-KR" b="0" dirty="0" smtClean="0"/>
              <a:t>?</a:t>
            </a:r>
          </a:p>
          <a:p>
            <a:r>
              <a:rPr lang="en-US" altLang="ko-KR" b="0" dirty="0" smtClean="0"/>
              <a:t>170, 165, 180, 166, 159, 174, 162, 161, 172, 183</a:t>
            </a:r>
          </a:p>
          <a:p>
            <a:endParaRPr lang="en-US" altLang="ko-KR" b="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>
              <a:lnSpc>
                <a:spcPts val="2400"/>
              </a:lnSpc>
              <a:tabLst>
                <a:tab pos="355600" algn="l"/>
                <a:tab pos="1028700" algn="l"/>
              </a:tabLst>
            </a:pPr>
            <a:r>
              <a:rPr lang="en-US" altLang="zh-CN" sz="2200" dirty="0" err="1" smtClean="0"/>
              <a:t>통제된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실험에서</a:t>
            </a:r>
            <a:r>
              <a:rPr lang="en-US" altLang="zh-CN" sz="2200" dirty="0" smtClean="0"/>
              <a:t> 두 </a:t>
            </a:r>
            <a:r>
              <a:rPr lang="en-US" altLang="zh-CN" sz="2200" dirty="0" err="1" smtClean="0"/>
              <a:t>비율의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비교</a:t>
            </a:r>
            <a:endParaRPr lang="en-US" altLang="zh-CN" sz="2200" dirty="0" smtClean="0"/>
          </a:p>
          <a:p>
            <a:pPr lvl="1">
              <a:lnSpc>
                <a:spcPts val="2400"/>
              </a:lnSpc>
              <a:tabLst>
                <a:tab pos="355600" algn="l"/>
                <a:tab pos="1028700" algn="l"/>
              </a:tabLst>
            </a:pPr>
            <a:r>
              <a:rPr lang="en-US" altLang="zh-CN" sz="2200" dirty="0" err="1" smtClean="0"/>
              <a:t>인간의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합리성</a:t>
            </a:r>
            <a:r>
              <a:rPr lang="en-US" altLang="zh-CN" sz="2200" dirty="0" smtClean="0"/>
              <a:t>’ </a:t>
            </a:r>
            <a:r>
              <a:rPr lang="en-US" altLang="zh-CN" sz="2200" dirty="0" err="1" smtClean="0"/>
              <a:t>가정을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검증하기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위한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실험</a:t>
            </a:r>
            <a:endParaRPr lang="en-US" altLang="zh-CN" sz="2200" dirty="0" smtClean="0"/>
          </a:p>
          <a:p>
            <a:pPr lvl="1">
              <a:lnSpc>
                <a:spcPts val="1000"/>
              </a:lnSpc>
            </a:pPr>
            <a:endParaRPr lang="en-US" altLang="zh-CN" sz="2200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r>
              <a:rPr lang="en-US" altLang="zh-CN" sz="2200" dirty="0" err="1" smtClean="0"/>
              <a:t>의사집단</a:t>
            </a:r>
            <a:r>
              <a:rPr lang="en-US" altLang="zh-CN" sz="2200" dirty="0" smtClean="0"/>
              <a:t> 1: </a:t>
            </a:r>
            <a:r>
              <a:rPr lang="en-US" altLang="zh-CN" sz="2200" dirty="0" err="1" smtClean="0"/>
              <a:t>서식A를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제공</a:t>
            </a:r>
            <a:r>
              <a:rPr lang="en-US" altLang="zh-CN" sz="2200" dirty="0" smtClean="0"/>
              <a:t>.   </a:t>
            </a:r>
            <a:r>
              <a:rPr lang="en-US" altLang="zh-CN" sz="2200" dirty="0" err="1" smtClean="0"/>
              <a:t>의사집단</a:t>
            </a:r>
            <a:r>
              <a:rPr lang="en-US" altLang="zh-CN" sz="2200" dirty="0" smtClean="0"/>
              <a:t> 2: </a:t>
            </a:r>
            <a:r>
              <a:rPr lang="en-US" altLang="zh-CN" sz="2200" dirty="0" err="1" smtClean="0"/>
              <a:t>서식B를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제공</a:t>
            </a:r>
            <a:endParaRPr lang="en-US" altLang="zh-CN" sz="2200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 smtClean="0"/>
          </a:p>
          <a:p>
            <a:pPr lvl="1">
              <a:lnSpc>
                <a:spcPts val="2200"/>
              </a:lnSpc>
              <a:tabLst>
                <a:tab pos="355600" algn="l"/>
                <a:tab pos="1028700" algn="l"/>
              </a:tabLst>
            </a:pPr>
            <a:r>
              <a:rPr lang="en-US" altLang="zh-CN" sz="2200" dirty="0" err="1" smtClean="0"/>
              <a:t>서식을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읽은</a:t>
            </a:r>
            <a:r>
              <a:rPr lang="en-US" altLang="zh-CN" sz="2200" dirty="0" smtClean="0"/>
              <a:t> 후 </a:t>
            </a:r>
            <a:r>
              <a:rPr lang="en-US" altLang="zh-CN" sz="2200" dirty="0" err="1" smtClean="0"/>
              <a:t>의사들은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각자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폐암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환자에게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추천할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치료법을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제시</a:t>
            </a:r>
            <a:endParaRPr lang="en-US" altLang="zh-CN" sz="2200" dirty="0" smtClean="0"/>
          </a:p>
          <a:p>
            <a:pPr lvl="1">
              <a:lnSpc>
                <a:spcPts val="1600"/>
              </a:lnSpc>
              <a:tabLst/>
            </a:pPr>
            <a:endParaRPr lang="en-US" altLang="zh-CN" sz="2200" dirty="0" smtClean="0"/>
          </a:p>
          <a:p>
            <a:pPr lvl="1">
              <a:lnSpc>
                <a:spcPts val="1600"/>
              </a:lnSpc>
            </a:pPr>
            <a:r>
              <a:rPr lang="en-US" altLang="zh-CN" sz="2200" dirty="0" err="1" smtClean="0"/>
              <a:t>의사집단</a:t>
            </a:r>
            <a:r>
              <a:rPr lang="en-US" altLang="zh-CN" sz="2200" dirty="0" smtClean="0"/>
              <a:t> 1: 80 명 중 40 명 (50%) 이 </a:t>
            </a:r>
            <a:r>
              <a:rPr lang="en-US" altLang="zh-CN" sz="2200" dirty="0" err="1" smtClean="0"/>
              <a:t>수술을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추천</a:t>
            </a:r>
            <a:endParaRPr lang="en-US" altLang="zh-CN" sz="2200" dirty="0" smtClean="0"/>
          </a:p>
          <a:p>
            <a:pPr lvl="1">
              <a:lnSpc>
                <a:spcPts val="1000"/>
              </a:lnSpc>
            </a:pPr>
            <a:endParaRPr lang="en-US" altLang="zh-CN" sz="2200" dirty="0" smtClean="0"/>
          </a:p>
          <a:p>
            <a:pPr lvl="1">
              <a:lnSpc>
                <a:spcPts val="1800"/>
              </a:lnSpc>
            </a:pPr>
            <a:r>
              <a:rPr lang="en-US" altLang="zh-CN" sz="2200" dirty="0" err="1" smtClean="0"/>
              <a:t>의사집단</a:t>
            </a:r>
            <a:r>
              <a:rPr lang="en-US" altLang="zh-CN" sz="2200" dirty="0" smtClean="0"/>
              <a:t> 2: 87 명 중 73 명 (84%) 이 </a:t>
            </a:r>
            <a:r>
              <a:rPr lang="en-US" altLang="zh-CN" sz="2200" dirty="0" err="1" smtClean="0"/>
              <a:t>수술을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추천</a:t>
            </a:r>
            <a:endParaRPr lang="en-US" altLang="zh-CN" sz="2200" dirty="0" smtClean="0"/>
          </a:p>
          <a:p>
            <a:pPr>
              <a:lnSpc>
                <a:spcPts val="2200"/>
              </a:lnSpc>
              <a:tabLst>
                <a:tab pos="355600" algn="l"/>
                <a:tab pos="1028700" algn="l"/>
              </a:tabLst>
            </a:pPr>
            <a:endParaRPr lang="en-US" altLang="zh-CN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924944"/>
            <a:ext cx="3619500" cy="13081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852936"/>
            <a:ext cx="3784600" cy="147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상승평균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기하평균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</a:t>
            </a:r>
            <a:r>
              <a:rPr lang="ko-KR" altLang="en-US" dirty="0" smtClean="0"/>
              <a:t>개의 양의 수에 대하여 이들 전부의 곱의 </a:t>
            </a:r>
            <a:r>
              <a:rPr lang="en-US" altLang="ko-KR" dirty="0" smtClean="0"/>
              <a:t>n</a:t>
            </a:r>
            <a:r>
              <a:rPr lang="ko-KR" altLang="en-US" dirty="0" smtClean="0"/>
              <a:t>제곱근 곱셈으로 계산하는 값에서의 평균을 계산하고자 할 때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2348880"/>
            <a:ext cx="7776864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지금 </a:t>
            </a:r>
            <a:r>
              <a:rPr lang="en-US" altLang="ko-KR" b="1" dirty="0" smtClean="0"/>
              <a:t>1</a:t>
            </a:r>
            <a:r>
              <a:rPr lang="ko-KR" altLang="en-US" b="1" dirty="0" err="1" smtClean="0"/>
              <a:t>억원을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년간 투자를 한다고 가정하겠습니다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첫 해에 </a:t>
            </a:r>
            <a:r>
              <a:rPr lang="en-US" altLang="ko-KR" b="1" dirty="0" smtClean="0"/>
              <a:t>20%</a:t>
            </a:r>
            <a:r>
              <a:rPr lang="ko-KR" altLang="en-US" b="1" dirty="0" smtClean="0"/>
              <a:t>의 수익률을 올렸고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둘째 해에 다시 </a:t>
            </a:r>
            <a:r>
              <a:rPr lang="en-US" altLang="ko-KR" b="1" dirty="0" smtClean="0"/>
              <a:t>30%</a:t>
            </a:r>
            <a:r>
              <a:rPr lang="ko-KR" altLang="en-US" b="1" dirty="0" smtClean="0"/>
              <a:t>의 수익률을 올렸습니다</a:t>
            </a:r>
            <a:r>
              <a:rPr lang="en-US" altLang="ko-KR" b="1" dirty="0" smtClean="0"/>
              <a:t>. </a:t>
            </a:r>
          </a:p>
          <a:p>
            <a:r>
              <a:rPr lang="ko-KR" altLang="en-US" b="1" dirty="0" smtClean="0"/>
              <a:t>마지막 해에 </a:t>
            </a:r>
            <a:r>
              <a:rPr lang="en-US" altLang="ko-KR" b="1" dirty="0" smtClean="0"/>
              <a:t>-10%</a:t>
            </a:r>
            <a:r>
              <a:rPr lang="ko-KR" altLang="en-US" b="1" dirty="0" smtClean="0"/>
              <a:t>의 수익률을 얻었습니다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그럼 평균수익률은 얼마가 될까요</a:t>
            </a:r>
            <a:r>
              <a:rPr lang="en-US" altLang="ko-KR" b="1" dirty="0" smtClean="0"/>
              <a:t>? </a:t>
            </a:r>
          </a:p>
          <a:p>
            <a:r>
              <a:rPr lang="ko-KR" altLang="en-US" b="1" dirty="0" smtClean="0"/>
              <a:t>산술평균으로 계산하면 약 </a:t>
            </a:r>
            <a:r>
              <a:rPr lang="en-US" altLang="ko-KR" b="1" dirty="0" smtClean="0"/>
              <a:t>13.3%</a:t>
            </a:r>
            <a:r>
              <a:rPr lang="ko-KR" altLang="en-US" b="1" dirty="0" smtClean="0"/>
              <a:t>가 나옵니다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올바른 결과인가요</a:t>
            </a:r>
            <a:r>
              <a:rPr lang="en-US" altLang="ko-KR" b="1" dirty="0" smtClean="0"/>
              <a:t>? </a:t>
            </a:r>
            <a:r>
              <a:rPr lang="ko-KR" altLang="en-US" b="1" dirty="0" smtClean="0"/>
              <a:t>그렇지 않습니다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이런 경우 평균수익률은 기하평균을 이용해 계산해야 합니다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((1+0.2)*(1+0.3)*(1-0.1))^(1/3) - 1 </a:t>
            </a:r>
            <a:endParaRPr lang="en-US" altLang="ko-KR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기하평균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((1+0.2)*(1+0.3)*(1-0.1))^(1/3) - 1 </a:t>
            </a:r>
          </a:p>
          <a:p>
            <a:pPr>
              <a:buNone/>
            </a:pP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그림 3" descr="기하평균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988840"/>
            <a:ext cx="65405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조하평</a:t>
            </a:r>
            <a:r>
              <a:rPr lang="ko-KR" altLang="en-US" dirty="0" err="1"/>
              <a:t>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조화평균은 평균시속 등을 계산할 때 사용하는 방법으로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양수에 </a:t>
            </a:r>
            <a:r>
              <a:rPr lang="en-US" altLang="ko-KR" dirty="0" smtClean="0"/>
              <a:t>a1, a2, a3... </a:t>
            </a:r>
            <a:r>
              <a:rPr lang="ko-KR" altLang="en-US" dirty="0" smtClean="0"/>
              <a:t>가 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역수들을 </a:t>
            </a:r>
            <a:r>
              <a:rPr lang="ko-KR" altLang="en-US" dirty="0" err="1" smtClean="0"/>
              <a:t>산술평균한</a:t>
            </a:r>
            <a:r>
              <a:rPr lang="ko-KR" altLang="en-US" dirty="0" smtClean="0"/>
              <a:t> 것의 역수를 말합니다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2924944"/>
            <a:ext cx="6912768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서울에서 부산까지 기차를 타고 여행한다고 가정하겠습니다</a:t>
            </a:r>
            <a:r>
              <a:rPr lang="en-US" altLang="ko-KR" b="1" dirty="0" smtClean="0"/>
              <a:t>. </a:t>
            </a:r>
          </a:p>
          <a:p>
            <a:r>
              <a:rPr lang="ko-KR" altLang="en-US" b="1" dirty="0" smtClean="0"/>
              <a:t>총 여행거리가 약 </a:t>
            </a:r>
            <a:r>
              <a:rPr lang="en-US" altLang="ko-KR" b="1" dirty="0" smtClean="0"/>
              <a:t>400km </a:t>
            </a:r>
            <a:r>
              <a:rPr lang="ko-KR" altLang="en-US" b="1" dirty="0" smtClean="0"/>
              <a:t>정도인데 열차표가 없어 약 </a:t>
            </a:r>
            <a:r>
              <a:rPr lang="en-US" altLang="ko-KR" b="1" dirty="0" smtClean="0"/>
              <a:t>300km </a:t>
            </a:r>
            <a:r>
              <a:rPr lang="ko-KR" altLang="en-US" b="1" dirty="0" smtClean="0"/>
              <a:t>지점인 </a:t>
            </a:r>
            <a:r>
              <a:rPr lang="ko-KR" altLang="en-US" b="1" dirty="0" err="1" smtClean="0"/>
              <a:t>동대구역까지는</a:t>
            </a:r>
            <a:r>
              <a:rPr lang="ko-KR" altLang="en-US" b="1" dirty="0" smtClean="0"/>
              <a:t> 시속 </a:t>
            </a:r>
            <a:r>
              <a:rPr lang="en-US" altLang="ko-KR" b="1" dirty="0" smtClean="0"/>
              <a:t>300km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KTX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타고가고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동대구역에서</a:t>
            </a:r>
            <a:r>
              <a:rPr lang="ko-KR" altLang="en-US" b="1" dirty="0" smtClean="0"/>
              <a:t> 부산역까지 약 </a:t>
            </a:r>
            <a:r>
              <a:rPr lang="en-US" altLang="ko-KR" b="1" dirty="0" smtClean="0"/>
              <a:t>100km</a:t>
            </a:r>
            <a:r>
              <a:rPr lang="ko-KR" altLang="en-US" b="1" dirty="0" smtClean="0"/>
              <a:t>는 시속 </a:t>
            </a:r>
            <a:r>
              <a:rPr lang="en-US" altLang="ko-KR" b="1" dirty="0" smtClean="0"/>
              <a:t>120km</a:t>
            </a:r>
            <a:r>
              <a:rPr lang="ko-KR" altLang="en-US" b="1" dirty="0" smtClean="0"/>
              <a:t>의 새마을호로 환승했다고 하면 평균시속은 얼마일까요</a:t>
            </a:r>
            <a:r>
              <a:rPr lang="en-US" altLang="ko-KR" b="1" dirty="0" smtClean="0"/>
              <a:t>? 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2/(1/300 + 1/120)  = 171.4286</a:t>
            </a:r>
            <a:endParaRPr lang="en-US" altLang="ko-KR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조화평균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2/(1/300 + 1/120)  = 171.4286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 descr="조화평균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564904"/>
            <a:ext cx="65278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가중평균</a:t>
            </a:r>
            <a:r>
              <a:rPr lang="en-US" altLang="ko-KR" dirty="0"/>
              <a:t>(weighted average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보너스를 받아 여유자금 </a:t>
            </a:r>
            <a:r>
              <a:rPr lang="en-US" altLang="ko-KR" b="0" dirty="0"/>
              <a:t>1,000</a:t>
            </a:r>
            <a:r>
              <a:rPr lang="ko-KR" altLang="en-US" b="0" dirty="0"/>
              <a:t>만원으로 삼성전자</a:t>
            </a:r>
            <a:r>
              <a:rPr lang="en-US" altLang="ko-KR" b="0" dirty="0"/>
              <a:t>, </a:t>
            </a:r>
            <a:r>
              <a:rPr lang="ko-KR" altLang="en-US" b="0" dirty="0"/>
              <a:t>현대자동차</a:t>
            </a:r>
            <a:r>
              <a:rPr lang="en-US" altLang="ko-KR" b="0" dirty="0"/>
              <a:t>, </a:t>
            </a:r>
            <a:r>
              <a:rPr lang="ko-KR" altLang="en-US" b="0" dirty="0" err="1"/>
              <a:t>포스코에</a:t>
            </a:r>
            <a:r>
              <a:rPr lang="ko-KR" altLang="en-US" b="0" dirty="0"/>
              <a:t> 각각 </a:t>
            </a:r>
            <a:r>
              <a:rPr lang="en-US" altLang="ko-KR" b="0" dirty="0"/>
              <a:t>50%, 30%, 20%</a:t>
            </a:r>
            <a:r>
              <a:rPr lang="ko-KR" altLang="en-US" b="0" dirty="0"/>
              <a:t>를 투자한 주식 포트폴리오를 구성한다고 가정하겠습니다</a:t>
            </a:r>
            <a:r>
              <a:rPr lang="en-US" altLang="ko-KR" b="0" dirty="0"/>
              <a:t>. </a:t>
            </a:r>
            <a:r>
              <a:rPr lang="ko-KR" altLang="en-US" b="0" dirty="0"/>
              <a:t>각각의 투자금은 </a:t>
            </a:r>
            <a:r>
              <a:rPr lang="en-US" altLang="ko-KR" b="0" dirty="0"/>
              <a:t>500</a:t>
            </a:r>
            <a:r>
              <a:rPr lang="ko-KR" altLang="en-US" b="0" dirty="0"/>
              <a:t>만원</a:t>
            </a:r>
            <a:r>
              <a:rPr lang="en-US" altLang="ko-KR" b="0" dirty="0"/>
              <a:t>, 300</a:t>
            </a:r>
            <a:r>
              <a:rPr lang="ko-KR" altLang="en-US" b="0" dirty="0"/>
              <a:t>만원</a:t>
            </a:r>
            <a:r>
              <a:rPr lang="en-US" altLang="ko-KR" b="0" dirty="0"/>
              <a:t>, 200</a:t>
            </a:r>
            <a:r>
              <a:rPr lang="ko-KR" altLang="en-US" b="0" dirty="0"/>
              <a:t>만원입니다</a:t>
            </a:r>
            <a:r>
              <a:rPr lang="en-US" altLang="ko-KR" b="0" dirty="0"/>
              <a:t>. 1</a:t>
            </a:r>
            <a:r>
              <a:rPr lang="ko-KR" altLang="en-US" b="0" dirty="0"/>
              <a:t>년 뒤 수익률이 각각 </a:t>
            </a:r>
            <a:r>
              <a:rPr lang="en-US" altLang="ko-KR" b="0" dirty="0"/>
              <a:t>20%, 15%, 10%</a:t>
            </a:r>
            <a:r>
              <a:rPr lang="ko-KR" altLang="en-US" b="0" dirty="0"/>
              <a:t>라고 하면 평균수익률은 얼마일까요</a:t>
            </a:r>
            <a:r>
              <a:rPr lang="en-US" altLang="ko-KR" b="0" dirty="0"/>
              <a:t>? </a:t>
            </a:r>
            <a:r>
              <a:rPr lang="ko-KR" altLang="en-US" b="0" dirty="0"/>
              <a:t>산술평균으로 계산하면 </a:t>
            </a:r>
            <a:r>
              <a:rPr lang="en-US" altLang="ko-KR" b="0" dirty="0"/>
              <a:t>15%</a:t>
            </a:r>
            <a:r>
              <a:rPr lang="ko-KR" altLang="en-US" b="0" dirty="0"/>
              <a:t>가 됩니다</a:t>
            </a:r>
            <a:r>
              <a:rPr lang="en-US" altLang="ko-KR" b="0" dirty="0"/>
              <a:t>. </a:t>
            </a:r>
            <a:r>
              <a:rPr lang="ko-KR" altLang="en-US" b="0" dirty="0"/>
              <a:t>이 경우 투자금의 비중이 포함되지 않았기 때문에 올바른 평균 값을 계산했다고 할 수 없습니다</a:t>
            </a:r>
            <a:r>
              <a:rPr lang="en-US" altLang="ko-KR" b="0" dirty="0"/>
              <a:t>. </a:t>
            </a:r>
            <a:r>
              <a:rPr lang="ko-KR" altLang="en-US" b="0" dirty="0"/>
              <a:t>가중평균을 이용해야 하는 경우 입니다</a:t>
            </a:r>
            <a:r>
              <a:rPr lang="en-US" altLang="ko-KR" b="0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4" name="그림 3" descr="가중평균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3861048"/>
            <a:ext cx="65151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가중평균</a:t>
            </a:r>
            <a:r>
              <a:rPr lang="en-US" altLang="ko-KR" dirty="0" smtClean="0"/>
              <a:t>(weighted average)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(0.5*0.2 + 0.3*0.15 + 0.2*0.1)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 descr="가중평균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300" y="2438400"/>
            <a:ext cx="66294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표준화와 </a:t>
            </a:r>
            <a:r>
              <a:rPr lang="ko-KR" altLang="en-US" dirty="0" err="1" smtClean="0"/>
              <a:t>표준값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서로 다른 과목에서 </a:t>
            </a:r>
            <a:r>
              <a:rPr lang="en-US" altLang="ko-KR" dirty="0" smtClean="0"/>
              <a:t>95 </a:t>
            </a:r>
            <a:r>
              <a:rPr lang="ko-KR" altLang="en-US" dirty="0" smtClean="0"/>
              <a:t>점을 받았다면 어떤 과목에서의 </a:t>
            </a:r>
            <a:r>
              <a:rPr lang="en-US" altLang="ko-KR" dirty="0" smtClean="0"/>
              <a:t>95</a:t>
            </a:r>
            <a:r>
              <a:rPr lang="ko-KR" altLang="en-US" dirty="0" smtClean="0"/>
              <a:t>점의 가치가 더 클까요</a:t>
            </a:r>
            <a:r>
              <a:rPr lang="en-US" altLang="ko-KR" dirty="0" smtClean="0"/>
              <a:t>?   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1760" y="2132856"/>
          <a:ext cx="4104456" cy="440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1368152"/>
                <a:gridCol w="1368152"/>
              </a:tblGrid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 smtClean="0">
                          <a:effectLst/>
                        </a:rPr>
                        <a:t>이</a:t>
                      </a:r>
                      <a:r>
                        <a:rPr lang="en-US" sz="1500" kern="100" dirty="0" smtClean="0">
                          <a:effectLst/>
                        </a:rPr>
                        <a:t>  </a:t>
                      </a:r>
                      <a:r>
                        <a:rPr lang="ko-KR" sz="1500" kern="100" dirty="0" err="1" smtClean="0">
                          <a:effectLst/>
                        </a:rPr>
                        <a:t>름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영어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국어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주시현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rgbClr val="FF0000"/>
                          </a:solidFill>
                          <a:effectLst/>
                        </a:rPr>
                        <a:t>95</a:t>
                      </a:r>
                      <a:endParaRPr lang="ko-KR" sz="15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80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최경우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75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rgbClr val="FF0000"/>
                          </a:solidFill>
                          <a:effectLst/>
                        </a:rPr>
                        <a:t>95</a:t>
                      </a:r>
                      <a:endParaRPr lang="ko-KR" sz="15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유관순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73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79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강감찬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96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70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을지문덕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85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67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이순신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77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65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김유신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64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63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뺑덕어멈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72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54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효녀심청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80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78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07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평균점수</a:t>
                      </a:r>
                      <a:endParaRPr lang="ko-KR" sz="15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79.6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72.3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표준화와 </a:t>
            </a:r>
            <a:r>
              <a:rPr lang="ko-KR" altLang="en-US" dirty="0" err="1" smtClean="0"/>
              <a:t>표준값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표준화 </a:t>
            </a:r>
            <a:r>
              <a:rPr lang="en-US" altLang="ko-KR" dirty="0" smtClean="0"/>
              <a:t>:</a:t>
            </a:r>
            <a:r>
              <a:rPr lang="ko-KR" altLang="ko-KR" dirty="0" smtClean="0"/>
              <a:t> 모든 값들의 </a:t>
            </a:r>
            <a:r>
              <a:rPr lang="ko-KR" altLang="ko-KR" dirty="0" err="1" smtClean="0"/>
              <a:t>표준값을</a:t>
            </a:r>
            <a:r>
              <a:rPr lang="ko-KR" altLang="ko-KR" dirty="0" smtClean="0"/>
              <a:t> 정해서 그 값을 기준으로 차이를 구해서 비교를 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/>
              <a:t>표준값</a:t>
            </a:r>
            <a:r>
              <a:rPr lang="en-US" altLang="ko-KR" dirty="0"/>
              <a:t>= </a:t>
            </a:r>
            <a:r>
              <a:rPr lang="ko-KR" altLang="en-US" dirty="0"/>
              <a:t>데이터의 특수성을 </a:t>
            </a:r>
            <a:r>
              <a:rPr lang="ko-KR" altLang="en-US" dirty="0" err="1"/>
              <a:t>나타내기위한</a:t>
            </a:r>
            <a:r>
              <a:rPr lang="ko-KR" altLang="en-US" dirty="0"/>
              <a:t> 값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/>
              <a:t>= </a:t>
            </a:r>
            <a:r>
              <a:rPr lang="ko-KR" altLang="en-US" dirty="0"/>
              <a:t>데이터가 평균에서 표준편차의 몇 배만큼 떨어져있는 지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/>
              <a:t>= (</a:t>
            </a:r>
            <a:r>
              <a:rPr lang="ko-KR" altLang="en-US" dirty="0"/>
              <a:t>데이터 </a:t>
            </a:r>
            <a:r>
              <a:rPr lang="en-US" altLang="ko-KR" dirty="0"/>
              <a:t>- </a:t>
            </a:r>
            <a:r>
              <a:rPr lang="ko-KR" altLang="en-US" dirty="0"/>
              <a:t>평균값</a:t>
            </a:r>
            <a:r>
              <a:rPr lang="en-US" altLang="ko-KR" dirty="0"/>
              <a:t>)/</a:t>
            </a:r>
            <a:r>
              <a:rPr lang="ko-KR" altLang="en-US" dirty="0" smtClean="0"/>
              <a:t>표준편차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편차값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표준값</a:t>
            </a:r>
            <a:r>
              <a:rPr lang="en-US" altLang="ko-KR" dirty="0" smtClean="0"/>
              <a:t>*10 + 50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표준값과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편차값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표준분산을 </a:t>
            </a:r>
            <a:r>
              <a:rPr lang="ko-KR" altLang="en-US" dirty="0" err="1" smtClean="0"/>
              <a:t>사용안했을때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모분산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43608" y="1916832"/>
          <a:ext cx="756084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1080120"/>
                <a:gridCol w="1080120"/>
                <a:gridCol w="1080120"/>
                <a:gridCol w="1080120"/>
                <a:gridCol w="1080120"/>
                <a:gridCol w="1080120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이</a:t>
                      </a:r>
                      <a:r>
                        <a:rPr lang="en-US" sz="1300" kern="100" dirty="0">
                          <a:effectLst/>
                        </a:rPr>
                        <a:t>  </a:t>
                      </a:r>
                      <a:r>
                        <a:rPr lang="ko-KR" sz="1300" kern="100" dirty="0" err="1">
                          <a:effectLst/>
                        </a:rPr>
                        <a:t>름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수학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수학표준값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수학편차값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물리표준값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물리편차값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주시현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0.93512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59.3512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0.236259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52.36259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최경우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0.273181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52.73181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1.236884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62.36884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유관순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14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-1.94904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30.50959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-0.51421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44.8579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강감찬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-0.67245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43.27555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38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-1.07706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39.22938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을지문덕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-0.29419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47.05805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0.486415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54.86415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이순신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1.502495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65.02495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0.048642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50.48642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김유신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0.651432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56.51432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-1.82753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31.72469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뺑덕어멈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0.462306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54.62306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-0.13898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48.61024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효녀심청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-0.90885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40.91148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1.54958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65.4958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solidFill>
                            <a:srgbClr val="FF0000"/>
                          </a:solidFill>
                          <a:effectLst/>
                        </a:rPr>
                        <a:t>평균점수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55.22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55.22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solidFill>
                            <a:srgbClr val="FF0000"/>
                          </a:solidFill>
                          <a:effectLst/>
                        </a:rPr>
                        <a:t>표준편차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21.15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22.44314</a:t>
                      </a: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15.99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16.96893</a:t>
                      </a: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표준값과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편차값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표준분산 사용시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27584" y="1844824"/>
          <a:ext cx="784886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267"/>
                <a:gridCol w="1121267"/>
                <a:gridCol w="1121267"/>
                <a:gridCol w="1121267"/>
                <a:gridCol w="1121267"/>
                <a:gridCol w="1121267"/>
                <a:gridCol w="1121267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이</a:t>
                      </a:r>
                      <a:r>
                        <a:rPr lang="en-US" sz="1300" kern="100" dirty="0">
                          <a:effectLst/>
                        </a:rPr>
                        <a:t>  </a:t>
                      </a:r>
                      <a:r>
                        <a:rPr lang="ko-KR" sz="1300" kern="100" dirty="0" err="1">
                          <a:effectLst/>
                        </a:rPr>
                        <a:t>름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수학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 err="1">
                          <a:effectLst/>
                        </a:rPr>
                        <a:t>수학표준값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 err="1">
                          <a:effectLst/>
                        </a:rPr>
                        <a:t>수학편차값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</a:rPr>
                        <a:t>물리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물리표준값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물리편차값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주시현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0.8812394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58.81239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0.22262916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52.22629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최경우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0.2574407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52.57441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1.16552915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61.65529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유관순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14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-1.8367406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31.63259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-0.48454583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45.15454 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강감찬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-0.6337003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43.66300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38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-1.01492707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39.85073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을지문덕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-0.2772439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47.22756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0.45835416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54.58354 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이순신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1.4159240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64.15924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0.04583542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50.45835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김유신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0.6138971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56.13897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-1.72210206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32.77898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뺑덕어멈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65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0.4356689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54.35669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-0.13095833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48.69042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</a:rPr>
                        <a:t>효녀심청</a:t>
                      </a:r>
                      <a:endParaRPr lang="ko-KR" sz="13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36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-0.8564855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41.43515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1.46018540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effectLst/>
                        </a:rPr>
                        <a:t>64.60185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solidFill>
                            <a:srgbClr val="FF0000"/>
                          </a:solidFill>
                          <a:effectLst/>
                        </a:rPr>
                        <a:t>평균점수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55.22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55.22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solidFill>
                            <a:srgbClr val="FF0000"/>
                          </a:solidFill>
                          <a:effectLst/>
                        </a:rPr>
                        <a:t>표준편차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22.44314 </a:t>
                      </a:r>
                      <a:endParaRPr lang="ko-KR" altLang="ko-KR" sz="13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16.96893 </a:t>
                      </a:r>
                      <a:endParaRPr lang="ko-KR" altLang="ko-KR" sz="13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 smtClean="0">
                          <a:solidFill>
                            <a:srgbClr val="FF0000"/>
                          </a:solidFill>
                          <a:effectLst/>
                        </a:rPr>
                        <a:t>16.96893</a:t>
                      </a: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sz="1300" kern="100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 err="1" smtClean="0"/>
              <a:t>엉터리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통계의</a:t>
            </a:r>
            <a:r>
              <a:rPr lang="en-US" altLang="zh-CN" dirty="0" smtClean="0"/>
              <a:t> 예</a:t>
            </a:r>
          </a:p>
          <a:p>
            <a:pPr lvl="1"/>
            <a:r>
              <a:rPr lang="ko-KR" altLang="en-US" dirty="0" smtClean="0"/>
              <a:t>“딸만 둘 낳았으니 이제 아들 낳을 차례다</a:t>
            </a:r>
            <a:r>
              <a:rPr lang="en-US" altLang="ko-KR" dirty="0" smtClean="0"/>
              <a:t>.” - </a:t>
            </a:r>
            <a:r>
              <a:rPr lang="ko-KR" altLang="en-US" dirty="0" smtClean="0"/>
              <a:t>시어머니 말씀 중 </a:t>
            </a:r>
          </a:p>
          <a:p>
            <a:pPr lvl="1"/>
            <a:r>
              <a:rPr lang="ko-KR" altLang="en-US" dirty="0" smtClean="0"/>
              <a:t>“주식은 </a:t>
            </a:r>
            <a:r>
              <a:rPr lang="ko-KR" altLang="en-US" dirty="0" err="1" smtClean="0"/>
              <a:t>저점에서</a:t>
            </a:r>
            <a:r>
              <a:rPr lang="ko-KR" altLang="en-US" dirty="0" smtClean="0"/>
              <a:t> 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고점에서 팔아야</a:t>
            </a:r>
            <a:r>
              <a:rPr lang="en-US" altLang="ko-KR" dirty="0" smtClean="0"/>
              <a:t>…” - </a:t>
            </a:r>
            <a:r>
              <a:rPr lang="ko-KR" altLang="en-US" dirty="0" smtClean="0"/>
              <a:t>투자 전문가 조언 중 </a:t>
            </a:r>
          </a:p>
          <a:p>
            <a:pPr lvl="1"/>
            <a:r>
              <a:rPr lang="ko-KR" altLang="en-US" dirty="0" smtClean="0"/>
              <a:t>원칙을 지키며 </a:t>
            </a:r>
            <a:r>
              <a:rPr lang="ko-KR" altLang="en-US" dirty="0" err="1" smtClean="0"/>
              <a:t>펀더멘털에</a:t>
            </a:r>
            <a:r>
              <a:rPr lang="ko-KR" altLang="en-US" dirty="0" smtClean="0"/>
              <a:t> 따라 투자한 결과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개월 만에 </a:t>
            </a:r>
            <a:r>
              <a:rPr lang="en-US" altLang="ko-KR" dirty="0" smtClean="0"/>
              <a:t>800%</a:t>
            </a:r>
            <a:r>
              <a:rPr lang="ko-KR" altLang="en-US" dirty="0" smtClean="0"/>
              <a:t>가 넘는 높은 수익률을 올렸습니다”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대학생 모의주식투자 대회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팀에 대한 전문가 평가 중 </a:t>
            </a:r>
          </a:p>
          <a:p>
            <a:pPr lvl="1"/>
            <a:r>
              <a:rPr lang="ko-KR" altLang="en-US" dirty="0" smtClean="0"/>
              <a:t>“수능 성적과 입학 후 학점간에는 상관관계가 낮습니다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수능 성적은 입학 후 성취를 예측하는데 별로 도움이 되지 못합니다</a:t>
            </a:r>
            <a:r>
              <a:rPr lang="en-US" altLang="ko-KR" dirty="0" smtClean="0"/>
              <a:t>.”  - </a:t>
            </a:r>
            <a:r>
              <a:rPr lang="ko-KR" altLang="en-US" dirty="0" smtClean="0"/>
              <a:t>모 대학 교무처 발표 중 </a:t>
            </a:r>
            <a:r>
              <a:rPr lang="en-US" altLang="ko-KR" dirty="0" smtClean="0"/>
              <a:t>-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표준화와 </a:t>
            </a:r>
            <a:r>
              <a:rPr lang="ko-KR" altLang="en-US" dirty="0" err="1" smtClean="0"/>
              <a:t>표준값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회사 영업부에서 주시현 사원과 최경우 사원이 있습니다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r>
              <a:rPr lang="ko-KR" altLang="ko-KR" dirty="0" smtClean="0"/>
              <a:t>주시현 사원은 평소 매출이 월 평균</a:t>
            </a:r>
            <a:r>
              <a:rPr lang="en-US" altLang="ko-KR" dirty="0" smtClean="0"/>
              <a:t> 1000 </a:t>
            </a:r>
            <a:r>
              <a:rPr lang="ko-KR" altLang="ko-KR" dirty="0" smtClean="0"/>
              <a:t>만원이었고 표준 편차가</a:t>
            </a:r>
            <a:r>
              <a:rPr lang="en-US" altLang="ko-KR" dirty="0" smtClean="0"/>
              <a:t> 200 </a:t>
            </a:r>
            <a:r>
              <a:rPr lang="ko-KR" altLang="ko-KR" dirty="0" smtClean="0"/>
              <a:t>만원인</a:t>
            </a:r>
            <a:r>
              <a:rPr lang="en-US" altLang="ko-KR" dirty="0" smtClean="0"/>
              <a:t> A </a:t>
            </a:r>
            <a:r>
              <a:rPr lang="ko-KR" altLang="ko-KR" dirty="0" smtClean="0"/>
              <a:t>대리점을 담당하고 있었고 최경우 사원은 평소 매출이 월 평균</a:t>
            </a:r>
            <a:r>
              <a:rPr lang="en-US" altLang="ko-KR" dirty="0" smtClean="0"/>
              <a:t> 100 </a:t>
            </a:r>
            <a:r>
              <a:rPr lang="ko-KR" altLang="ko-KR" dirty="0" smtClean="0"/>
              <a:t>만원이고 표준 편차가</a:t>
            </a:r>
            <a:r>
              <a:rPr lang="en-US" altLang="ko-KR" dirty="0" smtClean="0"/>
              <a:t> 10 </a:t>
            </a:r>
            <a:r>
              <a:rPr lang="ko-KR" altLang="ko-KR" dirty="0" smtClean="0"/>
              <a:t>만원인</a:t>
            </a:r>
            <a:r>
              <a:rPr lang="en-US" altLang="ko-KR" dirty="0" smtClean="0"/>
              <a:t> B </a:t>
            </a:r>
            <a:r>
              <a:rPr lang="ko-KR" altLang="ko-KR" dirty="0" smtClean="0"/>
              <a:t>대리점을 담당하고 있습니다</a:t>
            </a:r>
            <a:endParaRPr lang="en-US" altLang="ko-KR" dirty="0" smtClean="0"/>
          </a:p>
          <a:p>
            <a:r>
              <a:rPr lang="en-US" altLang="ko-KR" dirty="0"/>
              <a:t>" </a:t>
            </a:r>
            <a:r>
              <a:rPr lang="ko-KR" altLang="ko-KR" dirty="0"/>
              <a:t>이번 달에 자네들이 각자 맡고 있는 대리점의 매출을 평소 매출보다 높여라</a:t>
            </a:r>
            <a:r>
              <a:rPr lang="en-US" altLang="ko-KR" dirty="0"/>
              <a:t>!! </a:t>
            </a:r>
            <a:r>
              <a:rPr lang="en-US" altLang="ko-KR" dirty="0" smtClean="0"/>
              <a:t>“</a:t>
            </a:r>
          </a:p>
          <a:p>
            <a:r>
              <a:rPr lang="ko-KR" altLang="ko-KR" dirty="0" smtClean="0"/>
              <a:t>두 사람 다 정말 열심히 노력을 해서 주시현 사원은</a:t>
            </a:r>
            <a:r>
              <a:rPr lang="en-US" altLang="ko-KR" dirty="0" smtClean="0"/>
              <a:t> A </a:t>
            </a:r>
            <a:r>
              <a:rPr lang="ko-KR" altLang="ko-KR" dirty="0" smtClean="0"/>
              <a:t>대리점의 매출을</a:t>
            </a:r>
            <a:r>
              <a:rPr lang="en-US" altLang="ko-KR" dirty="0" smtClean="0"/>
              <a:t> 1200 </a:t>
            </a:r>
            <a:r>
              <a:rPr lang="ko-KR" altLang="ko-KR" dirty="0" smtClean="0"/>
              <a:t>만원으로 늘였고 최경우 사원은</a:t>
            </a:r>
            <a:r>
              <a:rPr lang="en-US" altLang="ko-KR" dirty="0" smtClean="0"/>
              <a:t> B </a:t>
            </a:r>
            <a:r>
              <a:rPr lang="ko-KR" altLang="ko-KR" dirty="0" smtClean="0"/>
              <a:t>대리점의 매출을</a:t>
            </a:r>
            <a:r>
              <a:rPr lang="en-US" altLang="ko-KR" dirty="0" smtClean="0"/>
              <a:t> 120 </a:t>
            </a:r>
            <a:r>
              <a:rPr lang="ko-KR" altLang="ko-KR" dirty="0" smtClean="0"/>
              <a:t>만원으로 늘였다고 가정했을 때 두 사람 모두 평소 평균 매출 대비</a:t>
            </a:r>
            <a:r>
              <a:rPr lang="en-US" altLang="ko-KR" dirty="0" smtClean="0"/>
              <a:t> 20% </a:t>
            </a:r>
            <a:r>
              <a:rPr lang="ko-KR" altLang="ko-KR" dirty="0" smtClean="0"/>
              <a:t>상승했기 때문에 성과가 동일할까요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endParaRPr lang="ko-KR" altLang="ko-KR" dirty="0" smtClean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15616" y="5229200"/>
            <a:ext cx="6444393" cy="1212523"/>
            <a:chOff x="188163" y="4221088"/>
            <a:chExt cx="6444393" cy="1212523"/>
          </a:xfrm>
        </p:grpSpPr>
        <p:sp>
          <p:nvSpPr>
            <p:cNvPr id="7" name="직사각형 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88163" y="4221088"/>
              <a:ext cx="6444393" cy="492443"/>
            </a:xfrm>
            <a:prstGeom prst="rect">
              <a:avLst/>
            </a:prstGeom>
            <a:blipFill rotWithShape="1">
              <a:blip r:embed="rId2" cstate="print"/>
              <a:stretch>
                <a:fillRect l="-851" b="-4938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7" name="직사각형 6"/>
                <p:cNvSpPr/>
                <p:nvPr/>
              </p:nvSpPr>
              <p:spPr>
                <a:xfrm>
                  <a:off x="188163" y="4941168"/>
                  <a:ext cx="6369051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/>
                    <a:t>B </a:t>
                  </a:r>
                  <a:r>
                    <a:rPr lang="ko-KR" altLang="ko-KR" dirty="0" smtClean="0"/>
                    <a:t>대리점</a:t>
                  </a:r>
                  <a:r>
                    <a:rPr lang="en-US" altLang="ko-KR" dirty="0" smtClean="0"/>
                    <a:t> : </a:t>
                  </a:r>
                  <a:r>
                    <a:rPr lang="ko-KR" altLang="ko-KR" b="1" dirty="0" smtClean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/>
                            </a:rPr>
                            <m:t>𝟏𝟐𝟎</m:t>
                          </m:r>
                          <m:r>
                            <a:rPr lang="en-US" altLang="ko-KR" b="1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/>
                            </a:rPr>
                            <m:t>𝟏𝟎𝟎</m:t>
                          </m:r>
                        </m:num>
                        <m:den>
                          <m:r>
                            <a:rPr lang="en-US" altLang="ko-KR" b="1" i="1">
                              <a:latin typeface="Cambria Math"/>
                            </a:rPr>
                            <m:t>𝟏𝟎</m:t>
                          </m:r>
                        </m:den>
                      </m:f>
                    </m:oMath>
                  </a14:m>
                  <a:r>
                    <a:rPr lang="en-US" altLang="ko-KR" b="1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ko-KR" altLang="ko-KR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/>
                            </a:rPr>
                            <m:t>𝟐𝟎</m:t>
                          </m:r>
                        </m:num>
                        <m:den>
                          <m:r>
                            <a:rPr lang="en-US" altLang="ko-KR" b="1" i="1">
                              <a:latin typeface="Cambria Math"/>
                            </a:rPr>
                            <m:t>𝟏𝟎</m:t>
                          </m:r>
                        </m:den>
                      </m:f>
                    </m:oMath>
                  </a14:m>
                  <a:r>
                    <a:rPr lang="en-US" altLang="ko-KR" b="1" dirty="0"/>
                    <a:t> = </a:t>
                  </a:r>
                  <a:r>
                    <a:rPr lang="en-US" altLang="ko-KR" b="1" dirty="0" smtClean="0"/>
                    <a:t>2 / </a:t>
                  </a:r>
                  <a:r>
                    <a:rPr lang="ko-KR" altLang="en-US" b="1" dirty="0" err="1" smtClean="0"/>
                    <a:t>표준값</a:t>
                  </a:r>
                  <a:r>
                    <a:rPr lang="ko-KR" altLang="en-US" b="1" dirty="0" smtClean="0"/>
                    <a:t> </a:t>
                  </a:r>
                  <a:r>
                    <a:rPr lang="en-US" altLang="ko-KR" b="1" dirty="0" smtClean="0"/>
                    <a:t>: 2 </a:t>
                  </a:r>
                  <a:r>
                    <a:rPr lang="en-US" altLang="ko-KR" b="1" dirty="0"/>
                    <a:t>X 10 + 50 = 70</a:t>
                  </a:r>
                  <a:r>
                    <a:rPr lang="en-US" altLang="ko-KR" dirty="0"/>
                    <a:t> </a:t>
                  </a:r>
                  <a:r>
                    <a:rPr lang="en-US" altLang="ko-KR" b="1" dirty="0" smtClean="0"/>
                    <a:t> </a:t>
                  </a:r>
                  <a:endParaRPr lang="ko-KR" altLang="en-US" dirty="0"/>
                </a:p>
              </p:txBody>
            </p:sp>
          </mc:Choice>
          <mc:Fallback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63" y="4941168"/>
                  <a:ext cx="6369051" cy="492443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 l="-861"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통계분석을 수행하는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통계분석을 수행하는 목적 </a:t>
            </a:r>
            <a:endParaRPr lang="en-US" altLang="ko-KR" sz="2800" dirty="0" smtClean="0"/>
          </a:p>
          <a:p>
            <a:pPr lvl="1"/>
            <a:r>
              <a:rPr lang="ko-KR" altLang="en-US" dirty="0" smtClean="0"/>
              <a:t>어떤 그룹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형태 등의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차이 검정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 smtClean="0"/>
              <a:t>요소와 요소간의 인과관계</a:t>
            </a:r>
            <a:r>
              <a:rPr lang="en-US" altLang="ko-KR" dirty="0" smtClean="0"/>
              <a:t>(=</a:t>
            </a:r>
            <a:r>
              <a:rPr lang="ko-KR" altLang="en-US" dirty="0" smtClean="0"/>
              <a:t>상관관계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파악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한 그룹은 신약을 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한 그룹은 약이 아닌 밀가루를 주고 한달 후 두 집단간에 유의미할 만큼의 효과가 있는지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상품 </a:t>
            </a:r>
            <a:r>
              <a:rPr lang="ko-KR" altLang="en-US" dirty="0" err="1" smtClean="0"/>
              <a:t>광고후</a:t>
            </a:r>
            <a:r>
              <a:rPr lang="ko-KR" altLang="en-US" dirty="0" smtClean="0"/>
              <a:t> 판매와 </a:t>
            </a:r>
            <a:r>
              <a:rPr lang="ko-KR" altLang="en-US" dirty="0" err="1" smtClean="0"/>
              <a:t>광고전</a:t>
            </a:r>
            <a:r>
              <a:rPr lang="ko-KR" altLang="en-US" dirty="0" smtClean="0"/>
              <a:t> 판매가 상관관계가 있는지 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통계분석을 위한 기법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차이검정 </a:t>
            </a:r>
            <a:r>
              <a:rPr lang="en-US" altLang="ko-KR" dirty="0" smtClean="0"/>
              <a:t>: T-test, Paired t-test, ANOVA, </a:t>
            </a:r>
            <a:r>
              <a:rPr lang="ko-KR" altLang="en-US" dirty="0" err="1" smtClean="0"/>
              <a:t>프리드만</a:t>
            </a:r>
            <a:r>
              <a:rPr lang="ko-KR" altLang="en-US" dirty="0" smtClean="0"/>
              <a:t> 검정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Wilks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, Sign Test, </a:t>
            </a:r>
            <a:r>
              <a:rPr lang="ko-KR" altLang="en-US" dirty="0" smtClean="0"/>
              <a:t>비율검정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부소검정</a:t>
            </a:r>
            <a:r>
              <a:rPr lang="en-US" altLang="ko-KR" dirty="0" smtClean="0"/>
              <a:t>, </a:t>
            </a:r>
            <a:r>
              <a:rPr lang="en-US" altLang="ko-KR" dirty="0" smtClean="0"/>
              <a:t>MANOVA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인과관계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상관분석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 회귀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비선형 회귀분석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곡선 추정 기법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일반화 선형모형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일반화 추정 방정식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 방정식 모형 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통계에서 사용하는 데이터 유형</a:t>
            </a:r>
            <a:endParaRPr lang="en-US" altLang="ko-KR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범주형</a:t>
            </a:r>
            <a:r>
              <a:rPr lang="ko-KR" altLang="en-US" dirty="0" smtClean="0"/>
              <a:t>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사전에 정해진 특정 유형으로 분류되는 데이터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방의 크기를 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소로 나누어 얻어진 데이터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범주형 데이터는 </a:t>
            </a:r>
            <a:r>
              <a:rPr lang="ko-KR" altLang="en-US" dirty="0" err="1" smtClean="0"/>
              <a:t>명목형과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순서형으로</a:t>
            </a:r>
            <a:r>
              <a:rPr lang="ko-KR" altLang="en-US" dirty="0" smtClean="0"/>
              <a:t> 구분된다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명목형은</a:t>
            </a:r>
            <a:r>
              <a:rPr lang="ko-KR" altLang="en-US" dirty="0" smtClean="0"/>
              <a:t> 값들 간의 크기 비교가 불가능한 경우 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정치적 성향을 좌파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중도로 구분 </a:t>
            </a:r>
            <a:r>
              <a:rPr lang="ko-KR" altLang="en-US" dirty="0" err="1" smtClean="0"/>
              <a:t>저장한것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 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순서형은</a:t>
            </a:r>
            <a:r>
              <a:rPr lang="ko-KR" altLang="en-US" dirty="0" smtClean="0"/>
              <a:t> 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소와 같이 순서를 둘 수 있는 경우 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학생들의 성적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방의 크기 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r>
              <a:rPr lang="ko-KR" altLang="en-US" dirty="0" smtClean="0"/>
              <a:t>검증방법은  </a:t>
            </a:r>
            <a:r>
              <a:rPr lang="en-US" altLang="ko-KR" dirty="0" smtClean="0">
                <a:solidFill>
                  <a:srgbClr val="FF0000"/>
                </a:solidFill>
              </a:rPr>
              <a:t>Chi-square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한다 </a:t>
            </a:r>
            <a:endParaRPr lang="en-US" altLang="ko-KR" dirty="0" smtClean="0"/>
          </a:p>
          <a:p>
            <a:r>
              <a:rPr lang="ko-KR" altLang="en-US" dirty="0" smtClean="0"/>
              <a:t>선형회귀 분석을 할 경우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회귀나 순서</a:t>
            </a:r>
            <a:r>
              <a:rPr lang="en-US" altLang="ko-KR" dirty="0" smtClean="0"/>
              <a:t>(Order)</a:t>
            </a:r>
            <a:r>
              <a:rPr lang="ko-KR" altLang="en-US" dirty="0" smtClean="0"/>
              <a:t>회귀를 고려한다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통계에서 사용하는 데이터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연속형</a:t>
            </a:r>
            <a:r>
              <a:rPr lang="ko-KR" altLang="en-US" dirty="0" smtClean="0"/>
              <a:t>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정량적 데이터 </a:t>
            </a:r>
            <a:endParaRPr lang="en-US" altLang="ko-KR" dirty="0" smtClean="0"/>
          </a:p>
          <a:p>
            <a:r>
              <a:rPr lang="ko-KR" altLang="en-US" dirty="0" err="1" smtClean="0"/>
              <a:t>연속형</a:t>
            </a:r>
            <a:r>
              <a:rPr lang="ko-KR" altLang="en-US" dirty="0" smtClean="0"/>
              <a:t> 데이터는 </a:t>
            </a:r>
            <a:r>
              <a:rPr lang="ko-KR" altLang="en-US" dirty="0" err="1" smtClean="0"/>
              <a:t>등간척도와</a:t>
            </a:r>
            <a:r>
              <a:rPr lang="ko-KR" altLang="en-US" dirty="0" smtClean="0"/>
              <a:t> 비율척도로 구분된다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등간척도는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섭씨온도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화씨온도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시간</a:t>
            </a:r>
            <a:r>
              <a:rPr lang="ko-KR" altLang="en-US" dirty="0" smtClean="0"/>
              <a:t> 등을 말한다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비율척도는 </a:t>
            </a:r>
            <a:r>
              <a:rPr lang="ko-KR" altLang="en-US" dirty="0" smtClean="0">
                <a:solidFill>
                  <a:srgbClr val="FF0000"/>
                </a:solidFill>
              </a:rPr>
              <a:t>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몸무게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점수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관찰빈도 </a:t>
            </a:r>
            <a:r>
              <a:rPr lang="ko-KR" altLang="en-US" dirty="0" smtClean="0"/>
              <a:t>등을 말한다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두 데이터 간의 검증 방법은 </a:t>
            </a:r>
            <a:r>
              <a:rPr lang="en-US" altLang="ko-KR" dirty="0" smtClean="0">
                <a:solidFill>
                  <a:srgbClr val="FF0000"/>
                </a:solidFill>
              </a:rPr>
              <a:t>t-test, ANOVA </a:t>
            </a:r>
            <a:r>
              <a:rPr lang="ko-KR" altLang="en-US" dirty="0" smtClean="0"/>
              <a:t>테스트를 한다  </a:t>
            </a:r>
            <a:endParaRPr lang="en-US" altLang="ko-KR" dirty="0" smtClean="0"/>
          </a:p>
          <a:p>
            <a:r>
              <a:rPr lang="ko-KR" altLang="en-US" dirty="0" smtClean="0"/>
              <a:t>회귀 분석을 할 경우 종속변수가 </a:t>
            </a:r>
            <a:r>
              <a:rPr lang="ko-KR" altLang="en-US" dirty="0" err="1" smtClean="0"/>
              <a:t>연속형이면</a:t>
            </a:r>
            <a:r>
              <a:rPr lang="ko-KR" altLang="en-US" dirty="0" smtClean="0"/>
              <a:t> 선형회귀분석을 고려한다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 분석의 수행 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수집및</a:t>
            </a:r>
            <a:r>
              <a:rPr lang="ko-KR" altLang="en-US" dirty="0" smtClean="0"/>
              <a:t> 특성 파악</a:t>
            </a:r>
            <a:endParaRPr lang="en-US" altLang="ko-KR" dirty="0" smtClean="0"/>
          </a:p>
          <a:p>
            <a:r>
              <a:rPr lang="ko-KR" altLang="en-US" dirty="0" smtClean="0"/>
              <a:t>도수분포표와 히스토그램의 활용</a:t>
            </a:r>
            <a:endParaRPr lang="en-US" altLang="ko-KR" dirty="0" smtClean="0"/>
          </a:p>
          <a:p>
            <a:r>
              <a:rPr lang="ko-KR" altLang="en-US" dirty="0" smtClean="0"/>
              <a:t>데이터의 특성 상세화 </a:t>
            </a:r>
            <a:endParaRPr lang="en-US" altLang="ko-KR" dirty="0" smtClean="0"/>
          </a:p>
          <a:p>
            <a:r>
              <a:rPr lang="ko-KR" altLang="en-US" dirty="0" smtClean="0"/>
              <a:t>대부분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이상의 데이터 군이므로 </a:t>
            </a:r>
            <a:r>
              <a:rPr lang="ko-KR" altLang="en-US" dirty="0" err="1" smtClean="0"/>
              <a:t>분할표</a:t>
            </a:r>
            <a:r>
              <a:rPr lang="ko-KR" altLang="en-US" dirty="0" smtClean="0"/>
              <a:t> 작성 </a:t>
            </a:r>
            <a:endParaRPr lang="en-US" altLang="ko-KR" dirty="0" smtClean="0"/>
          </a:p>
          <a:p>
            <a:r>
              <a:rPr lang="ko-KR" altLang="en-US" dirty="0" smtClean="0"/>
              <a:t>분석하기 전 데이터의 특성 파악을 위한 검정 수행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독립형</a:t>
            </a:r>
            <a:r>
              <a:rPr lang="ko-KR" altLang="en-US" dirty="0" smtClean="0"/>
              <a:t> 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적합도 검정</a:t>
            </a:r>
            <a:endParaRPr lang="en-US" altLang="ko-KR" dirty="0" smtClean="0"/>
          </a:p>
          <a:p>
            <a:r>
              <a:rPr lang="ko-KR" altLang="en-US" dirty="0" smtClean="0"/>
              <a:t>본격적인 검정의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차이검정 </a:t>
            </a:r>
            <a:r>
              <a:rPr lang="en-US" altLang="ko-KR" dirty="0" smtClean="0"/>
              <a:t>: T-test, ANOVA, </a:t>
            </a:r>
            <a:r>
              <a:rPr lang="ko-KR" altLang="en-US" dirty="0" smtClean="0"/>
              <a:t>비율 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부호 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인과관계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상관분석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회귀분석 </a:t>
            </a:r>
            <a:endParaRPr lang="ko-KR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</a:t>
            </a:r>
            <a:r>
              <a:rPr lang="ko-KR" altLang="en-US" dirty="0" err="1" smtClean="0"/>
              <a:t>수집및</a:t>
            </a:r>
            <a:r>
              <a:rPr lang="ko-KR" altLang="en-US" dirty="0" smtClean="0"/>
              <a:t> 특성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통계학의 구분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기술통계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관측을 통해 얻은 데이터에서 그 데이터의 특징을 뽑아내기 위한 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인구조사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토지조사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사용되는 기술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smtClean="0">
                <a:solidFill>
                  <a:srgbClr val="C00000"/>
                </a:solidFill>
              </a:rPr>
              <a:t>도수분포표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히스토그램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평균값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표준편차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2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추리통계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전체를 파악할 수 없을 정도의 큰 대상이나 아직 발생하지 않은 미래의 일에 대해 추측하는 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개표방송의 당선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주가예상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금융</a:t>
            </a:r>
            <a:r>
              <a:rPr lang="en-US" altLang="ko-KR" dirty="0" smtClean="0"/>
              <a:t>/</a:t>
            </a:r>
            <a:r>
              <a:rPr lang="ko-KR" altLang="en-US" dirty="0" smtClean="0"/>
              <a:t>보험 상품의 가격 결정 기법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사용되는 기술</a:t>
            </a:r>
            <a:r>
              <a:rPr lang="en-US" altLang="ko-KR" dirty="0" smtClean="0"/>
              <a:t>) </a:t>
            </a:r>
            <a:r>
              <a:rPr lang="ko-KR" altLang="en-US" dirty="0" smtClean="0">
                <a:solidFill>
                  <a:srgbClr val="C00000"/>
                </a:solidFill>
              </a:rPr>
              <a:t>회귀분석 또는 구조방정식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도수분포표와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가장 많이 사용되는 통계 분석도구</a:t>
            </a:r>
            <a:endParaRPr lang="en-US" altLang="ko-KR" dirty="0" smtClean="0"/>
          </a:p>
          <a:p>
            <a:r>
              <a:rPr lang="ko-KR" altLang="en-US" dirty="0" smtClean="0"/>
              <a:t>데이터의 특성을 파악하는 역할을 수행 </a:t>
            </a:r>
            <a:endParaRPr lang="en-US" altLang="ko-KR" dirty="0" smtClean="0"/>
          </a:p>
          <a:p>
            <a:r>
              <a:rPr lang="en-US" altLang="ko-KR" dirty="0" smtClean="0"/>
              <a:t>salary.csv </a:t>
            </a:r>
            <a:r>
              <a:rPr lang="ko-KR" altLang="en-US" dirty="0" smtClean="0"/>
              <a:t>파일을 분석해보자 </a:t>
            </a:r>
            <a:endParaRPr lang="en-US" altLang="ko-KR" dirty="0" smtClean="0"/>
          </a:p>
          <a:p>
            <a:r>
              <a:rPr lang="ko-KR" altLang="en-US" dirty="0" smtClean="0"/>
              <a:t>히스토그램 그려보기           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27584" y="3429000"/>
            <a:ext cx="6336704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/>
              <a:t>x &lt;- read.csv("salary.csv“)</a:t>
            </a:r>
          </a:p>
          <a:p>
            <a:r>
              <a:rPr lang="en-US" altLang="ko-KR" sz="2400" b="1" dirty="0" err="1" smtClean="0"/>
              <a:t>hist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x$salary</a:t>
            </a:r>
            <a:r>
              <a:rPr lang="en-US" altLang="ko-KR" sz="2400" b="1" dirty="0" smtClean="0"/>
              <a:t>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도수분포표와 히스토그램</a:t>
            </a:r>
            <a:endParaRPr lang="ko-KR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920880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도수분포표와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salary </a:t>
            </a:r>
            <a:r>
              <a:rPr lang="ko-KR" altLang="en-US" dirty="0" smtClean="0"/>
              <a:t>데이터의 통계 분석 방향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앞쪽에 데이터가 모여 있는 원인의 파악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중간에 </a:t>
            </a:r>
            <a:r>
              <a:rPr lang="en-US" altLang="ko-KR" dirty="0" smtClean="0"/>
              <a:t>5~10 </a:t>
            </a:r>
            <a:r>
              <a:rPr lang="ko-KR" altLang="en-US" dirty="0" smtClean="0"/>
              <a:t>사이에 분포하는 데이터의 특성 정리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15 </a:t>
            </a:r>
            <a:r>
              <a:rPr lang="ko-KR" altLang="en-US" dirty="0" smtClean="0"/>
              <a:t>이상의 </a:t>
            </a:r>
            <a:r>
              <a:rPr lang="en-US" altLang="ko-KR" dirty="0" smtClean="0"/>
              <a:t>salary </a:t>
            </a:r>
            <a:r>
              <a:rPr lang="ko-KR" altLang="en-US" dirty="0" smtClean="0"/>
              <a:t>가 미미한 이유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</a:t>
            </a:r>
            <a:r>
              <a:rPr lang="ko-KR" altLang="en-US" dirty="0" smtClean="0"/>
              <a:t>정도의  </a:t>
            </a:r>
            <a:r>
              <a:rPr lang="en-US" altLang="ko-KR" dirty="0" smtClean="0"/>
              <a:t>salary </a:t>
            </a:r>
            <a:r>
              <a:rPr lang="ko-KR" altLang="en-US" dirty="0" smtClean="0"/>
              <a:t>를 받는 사람이 적은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연도별 </a:t>
            </a:r>
            <a:r>
              <a:rPr lang="ko-KR" altLang="en-US" dirty="0" err="1" smtClean="0"/>
              <a:t>인상율</a:t>
            </a:r>
            <a:r>
              <a:rPr lang="ko-KR" altLang="en-US" dirty="0" smtClean="0"/>
              <a:t> 확인하기 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latin typeface="굴림" pitchFamily="18" charset="0"/>
                <a:cs typeface="굴림" pitchFamily="18" charset="0"/>
              </a:rPr>
              <a:t>엉터리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굴림" pitchFamily="18" charset="0"/>
                <a:cs typeface="굴림" pitchFamily="18" charset="0"/>
              </a:rPr>
              <a:t>통계의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굴림" pitchFamily="18" charset="0"/>
                <a:cs typeface="굴림" pitchFamily="18" charset="0"/>
              </a:rPr>
              <a:t>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아동학대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‘80%’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계부모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‘10%미만’(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조선일보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 2003.05.05)</a:t>
            </a:r>
          </a:p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보건복지부가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전국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17개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시,도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아동학대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예방센터와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신고전화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‘1391’을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통해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접수한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아동학대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사례는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모두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4,111건이며, 이 중 2,478건이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아동학대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복지부에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신고된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사례들도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사망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등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극한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상황으로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가는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특수한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아</a:t>
            </a:r>
            <a:r>
              <a:rPr lang="ko-KR" altLang="en-US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니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라,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자기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집에서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친부모에게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거의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매일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학대를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당한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주종을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이뤘다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가해자의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80%는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친부모이며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계부모와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양부모는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각각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10%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미만이었다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잘못의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지적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친부모가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계부모보다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자식을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8배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학대하는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경향이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아니라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대부분의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아이가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밑에서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자라고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  <a:endParaRPr lang="en-US" altLang="zh-CN" sz="2400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올바른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친부모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슬하의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자녀들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집단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계부모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슬하의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자녀들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집단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집단간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매맞는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아이의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비율을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비교하는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이른바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two-sample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analysis해야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타당함</a:t>
            </a:r>
            <a:endParaRPr lang="en-US" altLang="zh-CN" sz="2400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pPr>
              <a:lnSpc>
                <a:spcPts val="2200"/>
              </a:lnSpc>
              <a:tabLst/>
            </a:pPr>
            <a:endParaRPr lang="ko-KR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연도별 데이터 구분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2276872"/>
            <a:ext cx="4032448" cy="384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276872"/>
            <a:ext cx="367240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43608" y="1628800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hist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data$salary</a:t>
            </a:r>
            <a:r>
              <a:rPr lang="en-US" altLang="ko-KR" sz="2400" b="1" dirty="0" smtClean="0"/>
              <a:t>[</a:t>
            </a:r>
            <a:r>
              <a:rPr lang="en-US" altLang="ko-KR" sz="2400" b="1" dirty="0" err="1" smtClean="0"/>
              <a:t>data$year</a:t>
            </a:r>
            <a:r>
              <a:rPr lang="en-US" altLang="ko-KR" sz="2400" b="1" dirty="0" smtClean="0"/>
              <a:t>==2007])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성별간 급여 </a:t>
            </a:r>
            <a:r>
              <a:rPr lang="ko-KR" altLang="en-US" dirty="0" err="1" smtClean="0"/>
              <a:t>인상율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132856"/>
            <a:ext cx="396044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60848"/>
            <a:ext cx="3816424" cy="403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43608" y="1628800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hist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data$salary</a:t>
            </a:r>
            <a:r>
              <a:rPr lang="en-US" altLang="ko-KR" sz="2400" b="1" dirty="0" smtClean="0"/>
              <a:t>[</a:t>
            </a:r>
            <a:r>
              <a:rPr lang="en-US" altLang="ko-KR" sz="2400" b="1" dirty="0" err="1" smtClean="0"/>
              <a:t>data$gender</a:t>
            </a:r>
            <a:r>
              <a:rPr lang="en-US" altLang="ko-KR" sz="2400" b="1" dirty="0" smtClean="0"/>
              <a:t>=‘M’])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협상여부에 따른 급여 </a:t>
            </a:r>
            <a:r>
              <a:rPr lang="ko-KR" altLang="en-US" dirty="0" err="1" smtClean="0"/>
              <a:t>인상율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3960439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916832"/>
            <a:ext cx="3855351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1412776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hist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data$salary</a:t>
            </a:r>
            <a:r>
              <a:rPr lang="en-US" altLang="ko-KR" sz="2400" b="1" dirty="0" smtClean="0"/>
              <a:t>[</a:t>
            </a:r>
            <a:r>
              <a:rPr lang="en-US" altLang="ko-KR" sz="2400" b="1" dirty="0" err="1" smtClean="0"/>
              <a:t>data$negotiated</a:t>
            </a:r>
            <a:r>
              <a:rPr lang="en-US" altLang="ko-KR" sz="2400" b="1" dirty="0" smtClean="0"/>
              <a:t>==TRUE])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특성 상세화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히스토그램이 보여주는 정보를 간단히 요약할 필요에 의해 만들어진 것이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통계량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이것은 데이터의 특성을 상세화 하는 도구이다 </a:t>
            </a:r>
            <a:endParaRPr lang="en-US" altLang="ko-KR" dirty="0" smtClean="0"/>
          </a:p>
          <a:p>
            <a:r>
              <a:rPr lang="ko-KR" altLang="en-US" dirty="0" smtClean="0"/>
              <a:t>대표적인 통계량은 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표준편차가 있다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평균값</a:t>
            </a:r>
            <a:r>
              <a:rPr lang="en-US" altLang="ko-KR" dirty="0" smtClean="0"/>
              <a:t>] </a:t>
            </a:r>
          </a:p>
          <a:p>
            <a:pPr lvl="1"/>
            <a:r>
              <a:rPr lang="ko-KR" altLang="en-US" dirty="0" smtClean="0"/>
              <a:t>데이터가 균형을 이루는 지점이며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데이터의 합계를 총 개수로 나눈 값이다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평균값은 주어진 데이터를 대표하는 값이라고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왜냐하면 일반적으로 평균값 근처에 있는 값들의 숫자가 가장 많기 때문이다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편균값이</a:t>
            </a:r>
            <a:r>
              <a:rPr lang="ko-KR" altLang="en-US" dirty="0" smtClean="0"/>
              <a:t> 전체 데이터를 대표하기 어려울 경우에는 다른 통계량을 이용할 수 있다 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특성 상세화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분산과 표준편차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데이터가 흩어져 있는 상태를 추정하는 통계량이다 </a:t>
            </a:r>
            <a:endParaRPr lang="en-US" altLang="ko-KR" dirty="0" smtClean="0"/>
          </a:p>
          <a:p>
            <a:r>
              <a:rPr lang="ko-KR" altLang="en-US" dirty="0" smtClean="0"/>
              <a:t>분산은 편차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-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제곱의 합을 </a:t>
            </a:r>
            <a:r>
              <a:rPr lang="en-US" altLang="ko-KR" dirty="0" smtClean="0"/>
              <a:t>n-1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나눈것이다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편차는 분산의 제곱근이다 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편차로 알 수 </a:t>
            </a:r>
            <a:r>
              <a:rPr lang="ko-KR" altLang="en-US" dirty="0" err="1" smtClean="0"/>
              <a:t>있는것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한 데이터 세트 중에 있는 어떤 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하나가 가지는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데이터가 평균에 표준 편차를 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뺀 수치의 범위에 있으면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평범한 데이터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그 밖의 범위에 있으면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특수한 데이터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라고 할 수 있다 </a:t>
            </a:r>
            <a:endParaRPr lang="en-US" altLang="ko-KR" dirty="0" smtClean="0"/>
          </a:p>
          <a:p>
            <a:r>
              <a:rPr lang="ko-KR" altLang="en-US" dirty="0" smtClean="0"/>
              <a:t>여러 데이터 세트들을 서로 비교할 때 가지는 의미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번의 모의 고사에서 </a:t>
            </a:r>
            <a:r>
              <a:rPr lang="en-US" altLang="ko-KR" dirty="0" smtClean="0"/>
              <a:t>A</a:t>
            </a:r>
            <a:r>
              <a:rPr lang="ko-KR" altLang="en-US" dirty="0" smtClean="0"/>
              <a:t>군은 평균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점 표준편차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얻었고</a:t>
            </a:r>
            <a:r>
              <a:rPr lang="en-US" altLang="ko-KR" dirty="0" smtClean="0"/>
              <a:t>, B</a:t>
            </a:r>
            <a:r>
              <a:rPr lang="ko-KR" altLang="en-US" dirty="0" smtClean="0"/>
              <a:t>군은 평균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점 표준편차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을 얻었을 경우 </a:t>
            </a:r>
            <a:r>
              <a:rPr lang="en-US" altLang="ko-KR" dirty="0" smtClean="0"/>
              <a:t>A</a:t>
            </a:r>
            <a:r>
              <a:rPr lang="ko-KR" altLang="en-US" dirty="0" smtClean="0"/>
              <a:t>군은 최소 </a:t>
            </a:r>
            <a:r>
              <a:rPr lang="en-US" altLang="ko-KR" dirty="0" smtClean="0"/>
              <a:t>50~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70 </a:t>
            </a:r>
            <a:r>
              <a:rPr lang="ko-KR" altLang="en-US" dirty="0" smtClean="0"/>
              <a:t>까지의  값을 가지므로 </a:t>
            </a:r>
            <a:r>
              <a:rPr lang="ko-KR" altLang="en-US" dirty="0" err="1" smtClean="0"/>
              <a:t>합격점이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80</a:t>
            </a:r>
            <a:r>
              <a:rPr lang="ko-KR" altLang="en-US" dirty="0" smtClean="0"/>
              <a:t>인 학교는 갈 수 없다고 판단하고 </a:t>
            </a:r>
            <a:r>
              <a:rPr lang="en-US" altLang="ko-KR" dirty="0" smtClean="0"/>
              <a:t>B</a:t>
            </a:r>
            <a:r>
              <a:rPr lang="ko-KR" altLang="en-US" dirty="0" smtClean="0"/>
              <a:t>군의 경우는 </a:t>
            </a:r>
            <a:r>
              <a:rPr lang="en-US" altLang="ko-KR" dirty="0" smtClean="0"/>
              <a:t>20~80</a:t>
            </a:r>
            <a:r>
              <a:rPr lang="ko-KR" altLang="en-US" dirty="0" smtClean="0"/>
              <a:t>점의 범위를 가지므로 </a:t>
            </a:r>
            <a:r>
              <a:rPr lang="en-US" altLang="ko-KR" dirty="0" smtClean="0"/>
              <a:t>80</a:t>
            </a:r>
            <a:r>
              <a:rPr lang="ko-KR" altLang="en-US" dirty="0" smtClean="0"/>
              <a:t>인 학교에 갈 수 있다고 판단한다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응용예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주식 투자의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 smtClean="0"/>
              <a:t>수익율만</a:t>
            </a:r>
            <a:r>
              <a:rPr lang="ko-KR" altLang="en-US" dirty="0" smtClean="0"/>
              <a:t> 가지고는 정확하지 않다 실제 </a:t>
            </a:r>
            <a:r>
              <a:rPr lang="ko-KR" altLang="en-US" dirty="0" err="1" smtClean="0"/>
              <a:t>수익율의</a:t>
            </a:r>
            <a:r>
              <a:rPr lang="ko-KR" altLang="en-US" dirty="0" smtClean="0"/>
              <a:t> 표준편차에 대한 정보를 파악해야 한다 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데이터군이</a:t>
            </a:r>
            <a:r>
              <a:rPr lang="ko-KR" altLang="en-US" dirty="0" smtClean="0"/>
              <a:t> 발췌되는 경우에 분석하기 </a:t>
            </a:r>
            <a:endParaRPr lang="en-US" altLang="ko-KR" dirty="0" smtClean="0"/>
          </a:p>
          <a:p>
            <a:r>
              <a:rPr lang="ko-KR" altLang="en-US" dirty="0" err="1" smtClean="0"/>
              <a:t>분할표</a:t>
            </a:r>
            <a:r>
              <a:rPr lang="en-US" altLang="ko-KR" dirty="0" smtClean="0"/>
              <a:t>(contingency table) </a:t>
            </a:r>
            <a:r>
              <a:rPr lang="ko-KR" altLang="en-US" dirty="0" smtClean="0"/>
              <a:t>는 데이터를 분류하는 통계 기법의 하나로서 대상이 되는 데이터의 성격에 따라 명목형 또는 </a:t>
            </a:r>
            <a:r>
              <a:rPr lang="ko-KR" altLang="en-US" dirty="0" err="1" smtClean="0"/>
              <a:t>순서형</a:t>
            </a:r>
            <a:r>
              <a:rPr lang="ko-KR" altLang="en-US" dirty="0" smtClean="0"/>
              <a:t> 데이터로 분류한 후에 도수</a:t>
            </a:r>
            <a:r>
              <a:rPr lang="en-US" altLang="ko-KR" dirty="0" smtClean="0"/>
              <a:t>(Frequency)</a:t>
            </a:r>
            <a:r>
              <a:rPr lang="ko-KR" altLang="en-US" dirty="0" smtClean="0"/>
              <a:t>를 표 형태로 </a:t>
            </a:r>
            <a:r>
              <a:rPr lang="ko-KR" altLang="en-US" dirty="0" err="1" smtClean="0"/>
              <a:t>나타낸것이다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범주형 </a:t>
            </a:r>
            <a:r>
              <a:rPr lang="ko-KR" altLang="en-US" dirty="0" err="1" smtClean="0"/>
              <a:t>데이타에만</a:t>
            </a:r>
            <a:r>
              <a:rPr lang="ko-KR" altLang="en-US" dirty="0" smtClean="0"/>
              <a:t> 의미가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명목형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국가명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혈액형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등과 같이 가능한 값이 제한되거나 고정된 경우 </a:t>
            </a:r>
            <a:endParaRPr lang="en-US" altLang="ko-KR" dirty="0" smtClean="0"/>
          </a:p>
          <a:p>
            <a:r>
              <a:rPr lang="ko-KR" altLang="en-US" dirty="0" err="1" smtClean="0"/>
              <a:t>순서형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설문지의 고객 만족도 조사와 같이 순서가 지정된 경우 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독립성 검정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개의 변수 간에 의존 관계가 있는지를 </a:t>
            </a:r>
            <a:r>
              <a:rPr lang="ko-KR" altLang="en-US" dirty="0" err="1" smtClean="0"/>
              <a:t>검정하는것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검정의 종류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카이제곱</a:t>
            </a:r>
            <a:r>
              <a:rPr lang="ko-KR" altLang="en-US" dirty="0" smtClean="0"/>
              <a:t> 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범주형에만</a:t>
            </a:r>
            <a:r>
              <a:rPr lang="en-US" altLang="ko-KR" dirty="0" smtClean="0"/>
              <a:t>), t-test(</a:t>
            </a:r>
            <a:r>
              <a:rPr lang="ko-KR" altLang="en-US" dirty="0" smtClean="0"/>
              <a:t>비범주형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피셔검정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표본수가 적거나 </a:t>
            </a:r>
            <a:r>
              <a:rPr lang="ko-KR" altLang="en-US" dirty="0" err="1" smtClean="0"/>
              <a:t>분할표가</a:t>
            </a:r>
            <a:r>
              <a:rPr lang="ko-KR" altLang="en-US" dirty="0" smtClean="0"/>
              <a:t> 치우치게 분포된 경우에 적용한다</a:t>
            </a:r>
            <a:r>
              <a:rPr lang="en-US" altLang="ko-KR" dirty="0" smtClean="0"/>
              <a:t>.</a:t>
            </a:r>
          </a:p>
          <a:p>
            <a:pPr lvl="2">
              <a:buNone/>
            </a:pP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적합도 검정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변수의 도수가 특정 분포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정규분포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이항분포등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따르는 지를 검정한다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검정의 종류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콜모고로프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스미토스</a:t>
            </a:r>
            <a:r>
              <a:rPr lang="ko-KR" altLang="en-US" dirty="0" smtClean="0"/>
              <a:t> 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데이터의 분포가 같은지 검정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사피로윌크</a:t>
            </a:r>
            <a:r>
              <a:rPr lang="ko-KR" altLang="en-US" dirty="0" smtClean="0"/>
              <a:t> 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데이터의 분포가 정규분포인지 검정 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작성하기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table </a:t>
            </a:r>
            <a:r>
              <a:rPr lang="ko-KR" altLang="en-US" dirty="0" smtClean="0"/>
              <a:t>함수를 이용해 데이터 </a:t>
            </a:r>
            <a:r>
              <a:rPr lang="ko-KR" altLang="en-US" dirty="0" err="1" smtClean="0"/>
              <a:t>분할표를</a:t>
            </a:r>
            <a:r>
              <a:rPr lang="ko-KR" altLang="en-US" dirty="0" smtClean="0"/>
              <a:t> 작성할 수 있다 </a:t>
            </a:r>
            <a:endParaRPr lang="en-US" altLang="ko-KR" dirty="0" smtClean="0"/>
          </a:p>
          <a:p>
            <a:r>
              <a:rPr lang="ko-KR" altLang="en-US" dirty="0" smtClean="0"/>
              <a:t>데이터를 정리하여 빈도수를 계산해낸다 </a:t>
            </a:r>
            <a:endParaRPr lang="en-US" altLang="ko-KR" dirty="0" smtClean="0"/>
          </a:p>
          <a:p>
            <a:r>
              <a:rPr lang="en-US" altLang="ko-KR" dirty="0" err="1" smtClean="0"/>
              <a:t>prop.table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도수의 상대적인 비율을 </a:t>
            </a:r>
            <a:r>
              <a:rPr lang="ko-KR" altLang="en-US" dirty="0" smtClean="0"/>
              <a:t>구한다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55576" y="3429000"/>
            <a:ext cx="777686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400" b="1" dirty="0" smtClean="0"/>
              <a:t>table(c("a","a","b", "a", "c", "d", "e","a", "b", "c"))</a:t>
            </a:r>
          </a:p>
          <a:p>
            <a:r>
              <a:rPr lang="pt-BR" altLang="ko-KR" sz="2400" b="1" dirty="0" smtClean="0"/>
              <a:t>a </a:t>
            </a:r>
            <a:r>
              <a:rPr lang="pt-BR" altLang="ko-KR" sz="2400" b="1" dirty="0" smtClean="0"/>
              <a:t>b c d e </a:t>
            </a:r>
          </a:p>
          <a:p>
            <a:r>
              <a:rPr lang="pt-BR" altLang="ko-KR" sz="2400" b="1" dirty="0" smtClean="0"/>
              <a:t>4 2 2 1 1</a:t>
            </a:r>
          </a:p>
          <a:p>
            <a:endParaRPr lang="pt-BR" altLang="ko-KR" sz="2400" b="1" dirty="0" smtClean="0"/>
          </a:p>
          <a:p>
            <a:r>
              <a:rPr lang="en-US" altLang="ko-KR" sz="2400" b="1" dirty="0" smtClean="0"/>
              <a:t>table (data$</a:t>
            </a:r>
            <a:r>
              <a:rPr lang="pt-BR" altLang="ko-KR" sz="2400" b="1" dirty="0" smtClean="0"/>
              <a:t>salary) </a:t>
            </a:r>
          </a:p>
          <a:p>
            <a:r>
              <a:rPr lang="pt-BR" altLang="ko-KR" sz="2400" b="1" dirty="0" smtClean="0"/>
              <a:t>prop.table(data$salary)</a:t>
            </a:r>
          </a:p>
          <a:p>
            <a:endParaRPr lang="pt-BR" altLang="ko-KR" sz="2400" b="1" dirty="0" smtClean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구간나누기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8208912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data &lt;- read.csv("</a:t>
            </a:r>
            <a:r>
              <a:rPr lang="ko-KR" altLang="en-US" b="1" dirty="0" smtClean="0"/>
              <a:t>구간나누기연습</a:t>
            </a:r>
            <a:r>
              <a:rPr lang="en-US" altLang="ko-KR" b="1" dirty="0" smtClean="0"/>
              <a:t>1.csv")</a:t>
            </a:r>
          </a:p>
          <a:p>
            <a:r>
              <a:rPr lang="ko-KR" altLang="en-US" b="1" dirty="0" smtClean="0"/>
              <a:t>구간 나누기 </a:t>
            </a:r>
          </a:p>
          <a:p>
            <a:r>
              <a:rPr lang="en-US" altLang="ko-KR" b="1" dirty="0" err="1" smtClean="0"/>
              <a:t>fw</a:t>
            </a:r>
            <a:r>
              <a:rPr lang="en-US" altLang="ko-KR" b="1" dirty="0" smtClean="0"/>
              <a:t> &lt;- cut(</a:t>
            </a:r>
            <a:r>
              <a:rPr lang="en-US" altLang="ko-KR" b="1" dirty="0" err="1" smtClean="0"/>
              <a:t>data$weight</a:t>
            </a:r>
            <a:r>
              <a:rPr lang="en-US" altLang="ko-KR" b="1" dirty="0" smtClean="0"/>
              <a:t>, breaks=4)</a:t>
            </a:r>
          </a:p>
          <a:p>
            <a:r>
              <a:rPr lang="ko-KR" altLang="en-US" b="1" dirty="0" smtClean="0"/>
              <a:t>빈도수 구하기 </a:t>
            </a:r>
          </a:p>
          <a:p>
            <a:r>
              <a:rPr lang="en-US" altLang="ko-KR" b="1" dirty="0" err="1" smtClean="0"/>
              <a:t>fwc</a:t>
            </a:r>
            <a:r>
              <a:rPr lang="en-US" altLang="ko-KR" b="1" dirty="0" smtClean="0"/>
              <a:t> &lt;- table(</a:t>
            </a:r>
            <a:r>
              <a:rPr lang="en-US" altLang="ko-KR" b="1" dirty="0" err="1" smtClean="0"/>
              <a:t>fw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err="1" smtClean="0"/>
              <a:t>fw</a:t>
            </a:r>
            <a:r>
              <a:rPr lang="en-US" altLang="ko-KR" b="1" dirty="0" smtClean="0"/>
              <a:t> &lt;- cut(</a:t>
            </a:r>
            <a:r>
              <a:rPr lang="en-US" altLang="ko-KR" b="1" dirty="0" err="1" smtClean="0"/>
              <a:t>data$weight</a:t>
            </a:r>
            <a:r>
              <a:rPr lang="en-US" altLang="ko-KR" b="1" dirty="0" smtClean="0"/>
              <a:t>, breaks=5)</a:t>
            </a:r>
          </a:p>
          <a:p>
            <a:r>
              <a:rPr lang="en-US" altLang="ko-KR" b="1" dirty="0" err="1" smtClean="0"/>
              <a:t>fw</a:t>
            </a:r>
            <a:r>
              <a:rPr lang="en-US" altLang="ko-KR" b="1" dirty="0" smtClean="0"/>
              <a:t> &lt;- cut(</a:t>
            </a:r>
            <a:r>
              <a:rPr lang="en-US" altLang="ko-KR" b="1" dirty="0" err="1" smtClean="0"/>
              <a:t>data$weight</a:t>
            </a:r>
            <a:r>
              <a:rPr lang="en-US" altLang="ko-KR" b="1" dirty="0" smtClean="0"/>
              <a:t>, breaks=c(40,50,60,70,80,90))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빈도수 구하기 </a:t>
            </a:r>
          </a:p>
          <a:p>
            <a:r>
              <a:rPr lang="en-US" altLang="ko-KR" b="1" dirty="0" err="1" smtClean="0"/>
              <a:t>fwc</a:t>
            </a:r>
            <a:r>
              <a:rPr lang="en-US" altLang="ko-KR" b="1" dirty="0" smtClean="0"/>
              <a:t>&lt;-table(</a:t>
            </a:r>
            <a:r>
              <a:rPr lang="en-US" altLang="ko-KR" b="1" dirty="0" err="1" smtClean="0"/>
              <a:t>fw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err="1" smtClean="0"/>
              <a:t>fwc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(40,50] (50,60] (60,70] (70,80] (80,90] </a:t>
            </a:r>
          </a:p>
          <a:p>
            <a:r>
              <a:rPr lang="en-US" altLang="ko-KR" b="1" dirty="0" smtClean="0"/>
              <a:t>      3       5       5       2       2 </a:t>
            </a:r>
          </a:p>
          <a:p>
            <a:r>
              <a:rPr lang="en-US" altLang="ko-KR" b="1" dirty="0" err="1" smtClean="0"/>
              <a:t>hist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data$weight</a:t>
            </a:r>
            <a:r>
              <a:rPr lang="en-US" altLang="ko-KR" b="1" dirty="0" smtClean="0"/>
              <a:t>, breaks=5)  #</a:t>
            </a:r>
            <a:r>
              <a:rPr lang="ko-KR" altLang="en-US" b="1" dirty="0" smtClean="0"/>
              <a:t>계급구간의 수 설정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통계학이란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세상은 자료로 가득 차 있다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  <a:endParaRPr lang="en-US" altLang="ko-KR" b="0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r>
              <a:rPr lang="ko-KR" altLang="en-US" b="0" dirty="0" smtClean="0">
                <a:latin typeface="맑은 고딕" pitchFamily="18" charset="0"/>
                <a:cs typeface="맑은 고딕" pitchFamily="18" charset="0"/>
              </a:rPr>
              <a:t>통계학은 이미 있었던 사실들을 정리하여 규칙성을 발견하여 미래를 예측하고자 하는 학문이다 </a:t>
            </a:r>
            <a:endParaRPr lang="en-US" altLang="zh-CN" b="0" dirty="0" smtClean="0">
              <a:latin typeface="맑은 고딕" pitchFamily="18" charset="0"/>
              <a:cs typeface="맑은 고딕" pitchFamily="18" charset="0"/>
            </a:endParaRPr>
          </a:p>
          <a:p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통계학은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자료를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정리</a:t>
            </a:r>
            <a:r>
              <a:rPr lang="en-US" altLang="zh-CN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분석해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유용한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정보를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얻기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위한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언어이자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도구임</a:t>
            </a:r>
            <a:endParaRPr lang="en-US" altLang="zh-CN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ko-KR" altLang="en-US" dirty="0"/>
          </a:p>
        </p:txBody>
      </p:sp>
      <p:sp>
        <p:nvSpPr>
          <p:cNvPr id="10" name="Freeform 3"/>
          <p:cNvSpPr/>
          <p:nvPr/>
        </p:nvSpPr>
        <p:spPr>
          <a:xfrm>
            <a:off x="1059483" y="3926121"/>
            <a:ext cx="1736979" cy="456958"/>
          </a:xfrm>
          <a:custGeom>
            <a:avLst/>
            <a:gdLst>
              <a:gd name="connsiteX0" fmla="*/ 0 w 1736979"/>
              <a:gd name="connsiteY0" fmla="*/ 456958 h 456958"/>
              <a:gd name="connsiteX1" fmla="*/ 1736978 w 1736979"/>
              <a:gd name="connsiteY1" fmla="*/ 456958 h 456958"/>
              <a:gd name="connsiteX2" fmla="*/ 1736978 w 1736979"/>
              <a:gd name="connsiteY2" fmla="*/ 0 h 456958"/>
              <a:gd name="connsiteX3" fmla="*/ 0 w 1736979"/>
              <a:gd name="connsiteY3" fmla="*/ 0 h 456958"/>
              <a:gd name="connsiteX4" fmla="*/ 0 w 1736979"/>
              <a:gd name="connsiteY4" fmla="*/ 456958 h 456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36979" h="456958">
                <a:moveTo>
                  <a:pt x="0" y="456958"/>
                </a:moveTo>
                <a:lnTo>
                  <a:pt x="1736978" y="456958"/>
                </a:lnTo>
                <a:lnTo>
                  <a:pt x="1736978" y="0"/>
                </a:lnTo>
                <a:lnTo>
                  <a:pt x="0" y="0"/>
                </a:lnTo>
                <a:lnTo>
                  <a:pt x="0" y="456958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329277" y="3088378"/>
            <a:ext cx="2435733" cy="456958"/>
          </a:xfrm>
          <a:custGeom>
            <a:avLst/>
            <a:gdLst>
              <a:gd name="connsiteX0" fmla="*/ 0 w 2435733"/>
              <a:gd name="connsiteY0" fmla="*/ 456958 h 456958"/>
              <a:gd name="connsiteX1" fmla="*/ 2435733 w 2435733"/>
              <a:gd name="connsiteY1" fmla="*/ 456958 h 456958"/>
              <a:gd name="connsiteX2" fmla="*/ 2435733 w 2435733"/>
              <a:gd name="connsiteY2" fmla="*/ 0 h 456958"/>
              <a:gd name="connsiteX3" fmla="*/ 0 w 2435733"/>
              <a:gd name="connsiteY3" fmla="*/ 0 h 456958"/>
              <a:gd name="connsiteX4" fmla="*/ 0 w 2435733"/>
              <a:gd name="connsiteY4" fmla="*/ 456958 h 456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5733" h="456958">
                <a:moveTo>
                  <a:pt x="0" y="456958"/>
                </a:moveTo>
                <a:lnTo>
                  <a:pt x="2435733" y="456958"/>
                </a:lnTo>
                <a:lnTo>
                  <a:pt x="2435733" y="0"/>
                </a:lnTo>
                <a:lnTo>
                  <a:pt x="0" y="0"/>
                </a:lnTo>
                <a:lnTo>
                  <a:pt x="0" y="456958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297839" y="3926121"/>
            <a:ext cx="2097773" cy="456958"/>
          </a:xfrm>
          <a:custGeom>
            <a:avLst/>
            <a:gdLst>
              <a:gd name="connsiteX0" fmla="*/ 0 w 2097773"/>
              <a:gd name="connsiteY0" fmla="*/ 456958 h 456958"/>
              <a:gd name="connsiteX1" fmla="*/ 2097773 w 2097773"/>
              <a:gd name="connsiteY1" fmla="*/ 456958 h 456958"/>
              <a:gd name="connsiteX2" fmla="*/ 2097773 w 2097773"/>
              <a:gd name="connsiteY2" fmla="*/ 0 h 456958"/>
              <a:gd name="connsiteX3" fmla="*/ 0 w 2097773"/>
              <a:gd name="connsiteY3" fmla="*/ 0 h 456958"/>
              <a:gd name="connsiteX4" fmla="*/ 0 w 2097773"/>
              <a:gd name="connsiteY4" fmla="*/ 456958 h 456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97773" h="456958">
                <a:moveTo>
                  <a:pt x="0" y="456958"/>
                </a:moveTo>
                <a:lnTo>
                  <a:pt x="2097773" y="456958"/>
                </a:lnTo>
                <a:lnTo>
                  <a:pt x="2097773" y="0"/>
                </a:lnTo>
                <a:lnTo>
                  <a:pt x="0" y="0"/>
                </a:lnTo>
                <a:lnTo>
                  <a:pt x="0" y="456958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068960"/>
            <a:ext cx="7366000" cy="1333500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1348408" y="4059560"/>
            <a:ext cx="1155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</a:t>
            </a:r>
            <a:r>
              <a:rPr lang="en-US" altLang="zh-CN" sz="179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(data)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403008" y="4059560"/>
            <a:ext cx="1866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정보</a:t>
            </a:r>
            <a:r>
              <a:rPr lang="en-US" altLang="zh-CN" sz="179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(information)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779912" y="3212976"/>
            <a:ext cx="189795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ko-KR" altLang="en-US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통계학 </a:t>
            </a:r>
            <a:r>
              <a:rPr lang="en-US" altLang="zh-CN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(statistics</a:t>
            </a:r>
            <a:r>
              <a:rPr lang="en-US" altLang="ko-KR" sz="1799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)</a:t>
            </a:r>
            <a:endParaRPr lang="en-US" altLang="zh-CN" sz="1799" dirty="0" smtClean="0">
              <a:solidFill>
                <a:srgbClr val="000000"/>
              </a:solidFill>
              <a:latin typeface="굴림" pitchFamily="18" charset="0"/>
              <a:cs typeface="굴림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xtabs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8208912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&gt; </a:t>
            </a:r>
            <a:r>
              <a:rPr lang="en-US" altLang="ko-KR" b="1" dirty="0" err="1" smtClean="0"/>
              <a:t>CTable</a:t>
            </a:r>
            <a:r>
              <a:rPr lang="en-US" altLang="ko-KR" b="1" dirty="0" smtClean="0"/>
              <a:t>&lt;-</a:t>
            </a:r>
            <a:r>
              <a:rPr lang="en-US" altLang="ko-KR" b="1" dirty="0" err="1" smtClean="0"/>
              <a:t>data.frame</a:t>
            </a:r>
            <a:r>
              <a:rPr lang="en-US" altLang="ko-KR" b="1" dirty="0" smtClean="0"/>
              <a:t>( x=c("3", "7", "9", "10"), y=c("A1","B2", “A1", “B2"), num=c(4,6,2,9))</a:t>
            </a:r>
          </a:p>
          <a:p>
            <a:r>
              <a:rPr lang="en-US" altLang="ko-KR" b="1" dirty="0" smtClean="0"/>
              <a:t>&gt; </a:t>
            </a:r>
            <a:r>
              <a:rPr lang="en-US" altLang="ko-KR" b="1" dirty="0" err="1" smtClean="0"/>
              <a:t>CTable</a:t>
            </a:r>
            <a:endParaRPr lang="en-US" altLang="ko-KR" b="1" dirty="0" smtClean="0"/>
          </a:p>
          <a:p>
            <a:r>
              <a:rPr lang="pt-BR" altLang="ko-KR" b="1" dirty="0" smtClean="0"/>
              <a:t>x  y num</a:t>
            </a:r>
          </a:p>
          <a:p>
            <a:r>
              <a:rPr lang="pt-BR" altLang="ko-KR" b="1" dirty="0" smtClean="0"/>
              <a:t>1  3 A1   4</a:t>
            </a:r>
          </a:p>
          <a:p>
            <a:r>
              <a:rPr lang="pt-BR" altLang="ko-KR" b="1" dirty="0" smtClean="0"/>
              <a:t>2  7 B2   6</a:t>
            </a:r>
          </a:p>
          <a:p>
            <a:r>
              <a:rPr lang="pt-BR" altLang="ko-KR" b="1" dirty="0" smtClean="0"/>
              <a:t>3  9 A1   2</a:t>
            </a:r>
          </a:p>
          <a:p>
            <a:r>
              <a:rPr lang="pt-BR" altLang="ko-KR" b="1" dirty="0" smtClean="0"/>
              <a:t>4 10 B2   9</a:t>
            </a:r>
            <a:endParaRPr lang="en-US" altLang="ko-KR" b="1" dirty="0" smtClean="0"/>
          </a:p>
          <a:p>
            <a:r>
              <a:rPr lang="en-US" altLang="ko-KR" b="1" dirty="0" smtClean="0"/>
              <a:t>&gt;</a:t>
            </a:r>
            <a:r>
              <a:rPr lang="en-US" altLang="ko-KR" b="1" dirty="0" err="1" smtClean="0"/>
              <a:t>xtabs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num~x</a:t>
            </a:r>
            <a:r>
              <a:rPr lang="en-US" altLang="ko-KR" b="1" dirty="0" smtClean="0"/>
              <a:t>, data=</a:t>
            </a:r>
            <a:r>
              <a:rPr lang="en-US" altLang="ko-KR" b="1" dirty="0" err="1" smtClean="0"/>
              <a:t>CTable</a:t>
            </a:r>
            <a:r>
              <a:rPr lang="en-US" altLang="ko-KR" b="1" dirty="0" smtClean="0"/>
              <a:t>) </a:t>
            </a:r>
          </a:p>
          <a:p>
            <a:r>
              <a:rPr lang="en-US" altLang="ko-KR" b="1" dirty="0" smtClean="0"/>
              <a:t>x</a:t>
            </a:r>
          </a:p>
          <a:p>
            <a:r>
              <a:rPr lang="en-US" altLang="ko-KR" b="1" dirty="0" smtClean="0"/>
              <a:t>10  3  7  9 </a:t>
            </a:r>
          </a:p>
          <a:p>
            <a:r>
              <a:rPr lang="en-US" altLang="ko-KR" b="1" dirty="0" smtClean="0"/>
              <a:t> 9  4  6  2</a:t>
            </a:r>
          </a:p>
          <a:p>
            <a:r>
              <a:rPr lang="es-ES" altLang="ko-KR" b="1" dirty="0" smtClean="0"/>
              <a:t>&gt; xtabs(num~y, data=CTable)</a:t>
            </a:r>
          </a:p>
          <a:p>
            <a:r>
              <a:rPr lang="es-ES" altLang="ko-KR" b="1" dirty="0" smtClean="0"/>
              <a:t>y</a:t>
            </a:r>
          </a:p>
          <a:p>
            <a:r>
              <a:rPr lang="es-ES" altLang="ko-KR" b="1" dirty="0" smtClean="0"/>
              <a:t>A1 B2 </a:t>
            </a:r>
          </a:p>
          <a:p>
            <a:r>
              <a:rPr lang="es-ES" altLang="ko-KR" b="1" dirty="0" smtClean="0"/>
              <a:t> 6 15</a:t>
            </a:r>
            <a:endParaRPr lang="en-US" altLang="ko-KR" b="1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xtabs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8208912" cy="5256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b="1" dirty="0" smtClean="0"/>
              <a:t>&gt; temp&lt;- xtabs(num~x+y, data=CTable)</a:t>
            </a:r>
          </a:p>
          <a:p>
            <a:r>
              <a:rPr lang="es-ES" altLang="ko-KR" b="1" dirty="0" smtClean="0"/>
              <a:t>    y</a:t>
            </a:r>
          </a:p>
          <a:p>
            <a:r>
              <a:rPr lang="es-ES" altLang="ko-KR" b="1" dirty="0" smtClean="0"/>
              <a:t>x    A1 B2</a:t>
            </a:r>
          </a:p>
          <a:p>
            <a:r>
              <a:rPr lang="es-ES" altLang="ko-KR" b="1" dirty="0" smtClean="0"/>
              <a:t>  10  0  9</a:t>
            </a:r>
          </a:p>
          <a:p>
            <a:r>
              <a:rPr lang="es-ES" altLang="ko-KR" b="1" dirty="0" smtClean="0"/>
              <a:t>  3   4  0</a:t>
            </a:r>
          </a:p>
          <a:p>
            <a:r>
              <a:rPr lang="es-ES" altLang="ko-KR" b="1" dirty="0" smtClean="0"/>
              <a:t>  7   0  6</a:t>
            </a:r>
          </a:p>
          <a:p>
            <a:r>
              <a:rPr lang="es-ES" altLang="ko-KR" b="1" dirty="0" smtClean="0"/>
              <a:t>  9   2  0</a:t>
            </a:r>
          </a:p>
          <a:p>
            <a:r>
              <a:rPr lang="fr-FR" altLang="ko-KR" b="1" dirty="0" smtClean="0"/>
              <a:t>&gt; margin.table(temp,1)  #</a:t>
            </a:r>
            <a:r>
              <a:rPr lang="ko-KR" altLang="en-US" b="1" dirty="0" smtClean="0"/>
              <a:t>행에 대한 합</a:t>
            </a:r>
            <a:r>
              <a:rPr lang="en-US" altLang="ko-KR" b="1" dirty="0" smtClean="0"/>
              <a:t>, 1</a:t>
            </a:r>
            <a:r>
              <a:rPr lang="ko-KR" altLang="en-US" b="1" dirty="0" smtClean="0"/>
              <a:t>이 행이 라는 의미 </a:t>
            </a:r>
            <a:endParaRPr lang="fr-FR" altLang="ko-KR" b="1" dirty="0" smtClean="0"/>
          </a:p>
          <a:p>
            <a:r>
              <a:rPr lang="fr-FR" altLang="ko-KR" b="1" dirty="0" smtClean="0"/>
              <a:t>x</a:t>
            </a:r>
          </a:p>
          <a:p>
            <a:r>
              <a:rPr lang="fr-FR" altLang="ko-KR" b="1" dirty="0" smtClean="0"/>
              <a:t>10  3  7  9 </a:t>
            </a:r>
          </a:p>
          <a:p>
            <a:r>
              <a:rPr lang="fr-FR" altLang="ko-KR" b="1" dirty="0" smtClean="0"/>
              <a:t> 9  4  6  2 </a:t>
            </a:r>
          </a:p>
          <a:p>
            <a:r>
              <a:rPr lang="fr-FR" altLang="ko-KR" b="1" dirty="0" smtClean="0"/>
              <a:t>&gt; margin.table(temp,2) #</a:t>
            </a:r>
            <a:r>
              <a:rPr lang="ko-KR" altLang="en-US" b="1" dirty="0" smtClean="0"/>
              <a:t>열에 대한 합 </a:t>
            </a:r>
            <a:r>
              <a:rPr lang="en-US" altLang="ko-KR" b="1" dirty="0" smtClean="0"/>
              <a:t>, 2 </a:t>
            </a:r>
            <a:r>
              <a:rPr lang="ko-KR" altLang="en-US" b="1" dirty="0" smtClean="0"/>
              <a:t>가 열이 라는 의미 </a:t>
            </a:r>
            <a:endParaRPr lang="fr-FR" altLang="ko-KR" b="1" dirty="0" smtClean="0"/>
          </a:p>
          <a:p>
            <a:r>
              <a:rPr lang="fr-FR" altLang="ko-KR" b="1" dirty="0" smtClean="0"/>
              <a:t>y</a:t>
            </a:r>
          </a:p>
          <a:p>
            <a:r>
              <a:rPr lang="fr-FR" altLang="ko-KR" b="1" dirty="0" smtClean="0"/>
              <a:t>A1 B2  </a:t>
            </a:r>
          </a:p>
          <a:p>
            <a:r>
              <a:rPr lang="fr-FR" altLang="ko-KR" b="1" dirty="0" smtClean="0"/>
              <a:t> 6 15 </a:t>
            </a:r>
          </a:p>
          <a:p>
            <a:r>
              <a:rPr lang="fr-FR" altLang="ko-KR" b="1" dirty="0" smtClean="0"/>
              <a:t>&gt; margin.table(temp) #</a:t>
            </a:r>
            <a:r>
              <a:rPr lang="ko-KR" altLang="en-US" b="1" dirty="0" smtClean="0"/>
              <a:t>전체 합 </a:t>
            </a:r>
            <a:endParaRPr lang="fr-FR" altLang="ko-KR" b="1" dirty="0" smtClean="0"/>
          </a:p>
          <a:p>
            <a:r>
              <a:rPr lang="fr-FR" altLang="ko-KR" b="1" dirty="0" smtClean="0"/>
              <a:t>[1] 21</a:t>
            </a:r>
          </a:p>
          <a:p>
            <a:endParaRPr lang="es-ES" altLang="ko-KR" b="1" dirty="0" smtClean="0"/>
          </a:p>
          <a:p>
            <a:endParaRPr lang="es-ES" altLang="ko-KR"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정규분포는 연속확률분포로 </a:t>
            </a:r>
            <a:r>
              <a:rPr lang="ko-KR" altLang="en-US" dirty="0" err="1" smtClean="0">
                <a:solidFill>
                  <a:schemeClr val="tx1"/>
                </a:solidFill>
              </a:rPr>
              <a:t>가우스분포라고도</a:t>
            </a:r>
            <a:r>
              <a:rPr lang="ko-KR" altLang="en-US" dirty="0" smtClean="0">
                <a:solidFill>
                  <a:schemeClr val="tx1"/>
                </a:solidFill>
              </a:rPr>
              <a:t> 한다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통계에서 가장 중요하고 많이 사용하는 분포다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많은 경영 </a:t>
            </a:r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경제 </a:t>
            </a:r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사회 </a:t>
            </a:r>
            <a:r>
              <a:rPr lang="en-US" altLang="ko-KR" dirty="0" smtClean="0">
                <a:solidFill>
                  <a:schemeClr val="tx1"/>
                </a:solidFill>
              </a:rPr>
              <a:t>· </a:t>
            </a:r>
            <a:r>
              <a:rPr lang="ko-KR" altLang="en-US" dirty="0" smtClean="0">
                <a:solidFill>
                  <a:schemeClr val="tx1"/>
                </a:solidFill>
              </a:rPr>
              <a:t>자연 현상들이 정규분포 형태를 띠고 있다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예를 들어 한국 성인 남자의 평균 키가 </a:t>
            </a:r>
            <a:r>
              <a:rPr lang="en-US" altLang="ko-KR" dirty="0" smtClean="0">
                <a:solidFill>
                  <a:schemeClr val="tx1"/>
                </a:solidFill>
              </a:rPr>
              <a:t>173cm</a:t>
            </a:r>
            <a:r>
              <a:rPr lang="ko-KR" altLang="en-US" dirty="0" smtClean="0">
                <a:solidFill>
                  <a:schemeClr val="tx1"/>
                </a:solidFill>
              </a:rPr>
              <a:t>라고 하자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평균 키가 </a:t>
            </a:r>
            <a:r>
              <a:rPr lang="en-US" altLang="ko-KR" dirty="0" smtClean="0">
                <a:solidFill>
                  <a:schemeClr val="tx1"/>
                </a:solidFill>
              </a:rPr>
              <a:t>173cm</a:t>
            </a:r>
            <a:r>
              <a:rPr lang="ko-KR" altLang="en-US" dirty="0" smtClean="0">
                <a:solidFill>
                  <a:schemeClr val="tx1"/>
                </a:solidFill>
              </a:rPr>
              <a:t>라는 것은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곧 키가 평균 </a:t>
            </a:r>
            <a:r>
              <a:rPr lang="en-US" altLang="ko-KR" dirty="0" smtClean="0">
                <a:solidFill>
                  <a:schemeClr val="tx1"/>
                </a:solidFill>
              </a:rPr>
              <a:t>173cm</a:t>
            </a:r>
            <a:r>
              <a:rPr lang="ko-KR" altLang="en-US" dirty="0" smtClean="0">
                <a:solidFill>
                  <a:schemeClr val="tx1"/>
                </a:solidFill>
              </a:rPr>
              <a:t>에서 크게 벗어나지 않은 사람들이 많고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상대적으로 크게 벗어난 </a:t>
            </a:r>
            <a:r>
              <a:rPr lang="en-US" altLang="ko-KR" dirty="0" smtClean="0">
                <a:solidFill>
                  <a:schemeClr val="tx1"/>
                </a:solidFill>
              </a:rPr>
              <a:t>150cm</a:t>
            </a:r>
            <a:r>
              <a:rPr lang="ko-KR" altLang="en-US" dirty="0" smtClean="0">
                <a:solidFill>
                  <a:schemeClr val="tx1"/>
                </a:solidFill>
              </a:rPr>
              <a:t>대 혹은 </a:t>
            </a:r>
            <a:r>
              <a:rPr lang="en-US" altLang="ko-KR" dirty="0" smtClean="0">
                <a:solidFill>
                  <a:schemeClr val="tx1"/>
                </a:solidFill>
              </a:rPr>
              <a:t>190cm</a:t>
            </a:r>
            <a:r>
              <a:rPr lang="ko-KR" altLang="en-US" dirty="0" smtClean="0">
                <a:solidFill>
                  <a:schemeClr val="tx1"/>
                </a:solidFill>
              </a:rPr>
              <a:t>대의 사람들은 별로 없다는 소리다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정규분포는 평균 근처에 데이터의 분포가 많고 평균에서 멀어질수록 데이터의 분포가 감소하여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그래프의 곡선이 종모양 형태를 나타낸다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 그래프를 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</a:rPr>
              <a:t>등분 한다면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평균 근처의 비율이 약 </a:t>
            </a:r>
            <a:r>
              <a:rPr lang="en-US" altLang="ko-KR" dirty="0" smtClean="0">
                <a:solidFill>
                  <a:schemeClr val="tx1"/>
                </a:solidFill>
              </a:rPr>
              <a:t>68% </a:t>
            </a:r>
            <a:r>
              <a:rPr lang="ko-KR" altLang="en-US" dirty="0" smtClean="0">
                <a:solidFill>
                  <a:schemeClr val="tx1"/>
                </a:solidFill>
              </a:rPr>
              <a:t>정도가 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정규분포는 확률의 모든 값을 표현하기 때문에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최댓값과 최솟값이 아니라 무한대</a:t>
            </a:r>
            <a:r>
              <a:rPr lang="en-US" altLang="ko-KR" dirty="0" smtClean="0">
                <a:solidFill>
                  <a:schemeClr val="tx1"/>
                </a:solidFill>
              </a:rPr>
              <a:t>(∞) </a:t>
            </a:r>
            <a:r>
              <a:rPr lang="ko-KR" altLang="en-US" dirty="0" smtClean="0">
                <a:solidFill>
                  <a:schemeClr val="tx1"/>
                </a:solidFill>
              </a:rPr>
              <a:t>영역을 가진다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정규분포 그래프로 확률 </a:t>
            </a:r>
            <a:r>
              <a:rPr lang="ko-KR" altLang="en-US" dirty="0" err="1" smtClean="0"/>
              <a:t>구하는법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이산확률분포들은 정수로 셀 수 있기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성공횟수와 실패횟수를 세서 “횟수”에 대한 확률을 구한다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정규분포 같은 연속확률분포들은 정수로 딱 셀 수 없기 때문에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횟수에 대한 개념이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사건을 그래프로 산출하고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그래프의 면적</a:t>
            </a: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넓이</a:t>
            </a:r>
            <a:r>
              <a:rPr lang="en-US" altLang="ko-KR" dirty="0" smtClean="0">
                <a:solidFill>
                  <a:srgbClr val="C00000"/>
                </a:solidFill>
              </a:rPr>
              <a:t>)</a:t>
            </a:r>
            <a:r>
              <a:rPr lang="ko-KR" altLang="en-US" dirty="0" smtClean="0">
                <a:solidFill>
                  <a:srgbClr val="C00000"/>
                </a:solidFill>
              </a:rPr>
              <a:t>으로 확률을 구하는 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그래프의 총면적은 확률 </a:t>
            </a:r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</a:rPr>
              <a:t>이다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그래프의 면적을 구하기 위해서는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해당 구간에 해당하는 </a:t>
            </a:r>
            <a:r>
              <a:rPr lang="en-US" altLang="ko-KR" dirty="0" smtClean="0">
                <a:solidFill>
                  <a:schemeClr val="tx1"/>
                </a:solidFill>
              </a:rPr>
              <a:t>x</a:t>
            </a:r>
            <a:r>
              <a:rPr lang="ko-KR" altLang="en-US" dirty="0" smtClean="0">
                <a:solidFill>
                  <a:schemeClr val="tx1"/>
                </a:solidFill>
              </a:rPr>
              <a:t>축 좌표를 알아야 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이를 </a:t>
            </a:r>
            <a:r>
              <a:rPr lang="en-US" altLang="ko-KR" dirty="0" smtClean="0">
                <a:solidFill>
                  <a:schemeClr val="tx1"/>
                </a:solidFill>
              </a:rPr>
              <a:t>Z</a:t>
            </a:r>
            <a:r>
              <a:rPr lang="ko-KR" altLang="en-US" dirty="0" smtClean="0">
                <a:solidFill>
                  <a:schemeClr val="tx1"/>
                </a:solidFill>
              </a:rPr>
              <a:t>값이라 한다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정규분포는 좌우 대칭이라 그래프의 절반은 </a:t>
            </a:r>
            <a:r>
              <a:rPr lang="en-US" altLang="ko-KR" dirty="0" smtClean="0">
                <a:solidFill>
                  <a:schemeClr val="tx1"/>
                </a:solidFill>
              </a:rPr>
              <a:t>0.5</a:t>
            </a:r>
            <a:r>
              <a:rPr lang="ko-KR" altLang="en-US" dirty="0" smtClean="0">
                <a:solidFill>
                  <a:schemeClr val="tx1"/>
                </a:solidFill>
              </a:rPr>
              <a:t>의 면적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확률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을 갖는다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정규분포</a:t>
            </a:r>
            <a:r>
              <a:rPr lang="en-US" altLang="ko-KR" dirty="0" smtClean="0">
                <a:solidFill>
                  <a:schemeClr val="tx1"/>
                </a:solidFill>
              </a:rPr>
              <a:t>(normal distribution) </a:t>
            </a:r>
            <a:r>
              <a:rPr lang="ko-KR" altLang="en-US" dirty="0" smtClean="0">
                <a:solidFill>
                  <a:schemeClr val="tx1"/>
                </a:solidFill>
              </a:rPr>
              <a:t>같은 연속확률분포들은 그래프의 면적으로 확률을 구한다는 특징이 있는데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매 실험 때마다 그래프의 함수와 면적 넓이를 계산하는 것은 매우 불편하다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표준분포표를 작성하였다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표준화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</a:t>
            </a:r>
            <a:r>
              <a:rPr lang="ko-KR" altLang="en-US" dirty="0" smtClean="0"/>
              <a:t> 우리나라 성인 남자의 키는 평균 </a:t>
            </a:r>
            <a:r>
              <a:rPr lang="en-US" altLang="ko-KR" dirty="0" smtClean="0"/>
              <a:t>173cm, </a:t>
            </a:r>
            <a:r>
              <a:rPr lang="ko-KR" altLang="en-US" dirty="0" smtClean="0"/>
              <a:t>표준편차 </a:t>
            </a:r>
            <a:r>
              <a:rPr lang="en-US" altLang="ko-KR" dirty="0" smtClean="0"/>
              <a:t>5</a:t>
            </a:r>
            <a:r>
              <a:rPr lang="ko-KR" altLang="en-US" dirty="0" smtClean="0"/>
              <a:t>인 정규분포를 따른다고 한다</a:t>
            </a:r>
            <a:r>
              <a:rPr lang="en-US" altLang="ko-KR" dirty="0" smtClean="0"/>
              <a:t>. </a:t>
            </a:r>
            <a:r>
              <a:rPr lang="ko-KR" altLang="en-US" dirty="0" smtClean="0"/>
              <a:t>이때 </a:t>
            </a:r>
            <a:r>
              <a:rPr lang="en-US" altLang="ko-KR" dirty="0" smtClean="0"/>
              <a:t>185cm</a:t>
            </a:r>
            <a:r>
              <a:rPr lang="ko-KR" altLang="en-US" dirty="0" smtClean="0"/>
              <a:t> 이상인 사람의 비율을 구하기 위해 정규분포 표준화를 하시오</a:t>
            </a:r>
          </a:p>
          <a:p>
            <a:endParaRPr lang="ko-KR" altLang="en-US" dirty="0"/>
          </a:p>
        </p:txBody>
      </p:sp>
      <p:pic>
        <p:nvPicPr>
          <p:cNvPr id="4" name="그림 3" descr="정규분포 표준화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889" y="2564904"/>
            <a:ext cx="6954221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정규분포표 그래프의 특징</a:t>
            </a:r>
            <a:endParaRPr lang="ko-KR" altLang="en-US" dirty="0"/>
          </a:p>
        </p:txBody>
      </p:sp>
      <p:pic>
        <p:nvPicPr>
          <p:cNvPr id="4" name="내용 개체 틀 3" descr="정규분포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844824"/>
            <a:ext cx="3312368" cy="3960440"/>
          </a:xfrm>
        </p:spPr>
      </p:pic>
      <p:pic>
        <p:nvPicPr>
          <p:cNvPr id="5" name="그림 4" descr="정규분포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060848"/>
            <a:ext cx="3979206" cy="38351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정규분포 표준화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Z</a:t>
            </a:r>
            <a:r>
              <a:rPr lang="ko-KR" altLang="en-US" dirty="0" smtClean="0"/>
              <a:t>값 구하는 공식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7"/>
          <p:cNvGrpSpPr/>
          <p:nvPr/>
        </p:nvGrpSpPr>
        <p:grpSpPr>
          <a:xfrm>
            <a:off x="1115616" y="2420888"/>
            <a:ext cx="6624736" cy="3121555"/>
            <a:chOff x="1115616" y="1124744"/>
            <a:chExt cx="6624736" cy="4993763"/>
          </a:xfrm>
        </p:grpSpPr>
        <p:pic>
          <p:nvPicPr>
            <p:cNvPr id="9" name="그림 8" descr="정규분포 공식 (1)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616" y="1124744"/>
              <a:ext cx="2448272" cy="234655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355976" y="2276872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μ: </a:t>
              </a:r>
              <a:r>
                <a:rPr lang="ko-KR" altLang="en-US" dirty="0" smtClean="0"/>
                <a:t>평균  </a:t>
              </a:r>
              <a:r>
                <a:rPr lang="en-US" altLang="ko-KR" dirty="0" smtClean="0"/>
                <a:t>σ:</a:t>
              </a:r>
              <a:r>
                <a:rPr lang="ko-KR" altLang="en-US" dirty="0" smtClean="0"/>
                <a:t> 표준편차  </a:t>
              </a:r>
              <a:r>
                <a:rPr lang="en-US" altLang="ko-KR" dirty="0" smtClean="0"/>
                <a:t>X:</a:t>
              </a:r>
              <a:r>
                <a:rPr lang="ko-KR" altLang="en-US" dirty="0" smtClean="0"/>
                <a:t>값</a:t>
              </a:r>
              <a:endParaRPr lang="ko-KR" altLang="en-US" dirty="0"/>
            </a:p>
          </p:txBody>
        </p:sp>
        <p:pic>
          <p:nvPicPr>
            <p:cNvPr id="11" name="그림 10" descr="3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640" y="3212976"/>
              <a:ext cx="5760640" cy="2905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정규분포 그래프로 </a:t>
            </a:r>
            <a:r>
              <a:rPr lang="ko-KR" altLang="en-US" dirty="0" err="1" smtClean="0"/>
              <a:t>확률구하기</a:t>
            </a:r>
            <a:endParaRPr lang="ko-KR" altLang="en-US" dirty="0"/>
          </a:p>
        </p:txBody>
      </p:sp>
      <p:pic>
        <p:nvPicPr>
          <p:cNvPr id="4" name="내용 개체 틀 3" descr="정규분포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556792"/>
            <a:ext cx="3024336" cy="3312368"/>
          </a:xfrm>
        </p:spPr>
      </p:pic>
      <p:pic>
        <p:nvPicPr>
          <p:cNvPr id="5" name="그림 4" descr="정규분포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700808"/>
            <a:ext cx="3426195" cy="2294608"/>
          </a:xfrm>
          <a:prstGeom prst="rect">
            <a:avLst/>
          </a:prstGeom>
        </p:spPr>
      </p:pic>
      <p:pic>
        <p:nvPicPr>
          <p:cNvPr id="6" name="그림 5" descr="정규분포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3808" y="4293096"/>
            <a:ext cx="3431434" cy="229460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표준화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Z = 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-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)/</a:t>
            </a:r>
            <a:r>
              <a:rPr lang="ko-KR" altLang="en-US" dirty="0" smtClean="0"/>
              <a:t>편차</a:t>
            </a:r>
            <a:endParaRPr lang="en-US" altLang="ko-KR" dirty="0" smtClean="0"/>
          </a:p>
          <a:p>
            <a:r>
              <a:rPr lang="en-US" altLang="ko-KR" dirty="0" smtClean="0"/>
              <a:t>185 </a:t>
            </a:r>
            <a:r>
              <a:rPr lang="ko-KR" altLang="en-US" dirty="0" smtClean="0"/>
              <a:t>이상인 사람의 비율을 구하라 </a:t>
            </a:r>
            <a:endParaRPr lang="en-US" altLang="ko-KR" dirty="0" smtClean="0"/>
          </a:p>
          <a:p>
            <a:r>
              <a:rPr lang="ko-KR" altLang="en-US" dirty="0" smtClean="0"/>
              <a:t>평균 </a:t>
            </a:r>
            <a:r>
              <a:rPr lang="en-US" altLang="ko-KR" dirty="0" smtClean="0"/>
              <a:t>: 173, </a:t>
            </a:r>
            <a:r>
              <a:rPr lang="ko-KR" altLang="en-US" dirty="0" smtClean="0"/>
              <a:t>편차</a:t>
            </a:r>
            <a:r>
              <a:rPr lang="en-US" altLang="ko-KR" dirty="0" smtClean="0"/>
              <a:t>:5</a:t>
            </a:r>
          </a:p>
          <a:p>
            <a:r>
              <a:rPr lang="en-US" altLang="ko-KR" dirty="0" smtClean="0"/>
              <a:t>Z = (185-173)/5 =&gt; 12/5=2.4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직접 면적을 </a:t>
            </a:r>
            <a:r>
              <a:rPr lang="ko-KR" altLang="en-US" dirty="0" err="1" smtClean="0"/>
              <a:t>구하는것이</a:t>
            </a:r>
            <a:r>
              <a:rPr lang="ko-KR" altLang="en-US" dirty="0" smtClean="0"/>
              <a:t> 아니고 </a:t>
            </a:r>
            <a:r>
              <a:rPr lang="en-US" altLang="ko-KR" dirty="0" smtClean="0"/>
              <a:t>Z</a:t>
            </a:r>
            <a:r>
              <a:rPr lang="ko-KR" altLang="en-US" dirty="0" smtClean="0"/>
              <a:t>값을 구하면 표준분포표를 읽고 값을 찾는다</a:t>
            </a:r>
            <a:endParaRPr lang="en-US" altLang="ko-KR" dirty="0" smtClean="0"/>
          </a:p>
          <a:p>
            <a:r>
              <a:rPr lang="ko-KR" altLang="en-US" dirty="0" err="1" smtClean="0"/>
              <a:t>소숫점이하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번째 자리까지는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</a:t>
            </a:r>
            <a:r>
              <a:rPr lang="ko-KR" altLang="en-US" dirty="0" err="1" smtClean="0"/>
              <a:t>소숫점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자리이하로는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축을 본다 </a:t>
            </a:r>
            <a:endParaRPr lang="en-US" altLang="ko-KR" dirty="0" smtClean="0"/>
          </a:p>
          <a:p>
            <a:r>
              <a:rPr lang="en-US" altLang="ko-KR" dirty="0" smtClean="0"/>
              <a:t>Z</a:t>
            </a:r>
            <a:r>
              <a:rPr lang="ko-KR" altLang="en-US" dirty="0" smtClean="0"/>
              <a:t>값의 해당 값 </a:t>
            </a:r>
            <a:r>
              <a:rPr lang="en-US" altLang="ko-KR" dirty="0" smtClean="0"/>
              <a:t>0.991802</a:t>
            </a:r>
          </a:p>
          <a:p>
            <a:r>
              <a:rPr lang="ko-KR" altLang="en-US" dirty="0" err="1" smtClean="0"/>
              <a:t>확율</a:t>
            </a:r>
            <a:r>
              <a:rPr lang="ko-KR" altLang="en-US" dirty="0" smtClean="0"/>
              <a:t> 은 </a:t>
            </a:r>
            <a:r>
              <a:rPr lang="en-US" altLang="ko-KR" dirty="0" smtClean="0"/>
              <a:t>1 - 0.991802  = </a:t>
            </a:r>
            <a:r>
              <a:rPr lang="en-US" altLang="ko-KR" b="0" dirty="0" smtClean="0"/>
              <a:t>0.8</a:t>
            </a:r>
            <a:r>
              <a:rPr lang="ko-KR" altLang="en-US" dirty="0" smtClean="0"/>
              <a:t>프로 정도 </a:t>
            </a:r>
            <a:r>
              <a:rPr lang="en-US" altLang="ko-KR" dirty="0" smtClean="0"/>
              <a:t>  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표준정규분포 표</a:t>
            </a:r>
            <a:endParaRPr lang="ko-KR" altLang="en-US" dirty="0"/>
          </a:p>
        </p:txBody>
      </p:sp>
      <p:pic>
        <p:nvPicPr>
          <p:cNvPr id="4" name="내용 개체 틀 3" descr="표준정규분포표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341438"/>
            <a:ext cx="8496944" cy="4784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통계학의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  <a:tabLst>
                <a:tab pos="165100" algn="l"/>
              </a:tabLst>
            </a:pPr>
            <a:r>
              <a:rPr lang="en-US" altLang="zh-CN" dirty="0" err="1" smtClean="0"/>
              <a:t>기술통계학</a:t>
            </a:r>
            <a:r>
              <a:rPr lang="en-US" altLang="zh-CN" dirty="0" smtClean="0"/>
              <a:t> (descriptive statistics)</a:t>
            </a:r>
          </a:p>
          <a:p>
            <a:pPr marL="742950" lvl="2" indent="-342900">
              <a:lnSpc>
                <a:spcPts val="2200"/>
              </a:lnSpc>
              <a:tabLst>
                <a:tab pos="165100" algn="l"/>
              </a:tabLst>
            </a:pPr>
            <a:r>
              <a:rPr lang="en-US" altLang="zh-CN" dirty="0" err="1" smtClean="0"/>
              <a:t>자료를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변수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별로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따로따로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또는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관계되는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변수끼리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묶어서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요약</a:t>
            </a: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65100" algn="l"/>
              </a:tabLst>
            </a:pPr>
            <a:r>
              <a:rPr lang="en-US" altLang="zh-CN" dirty="0" err="1" smtClean="0"/>
              <a:t>추론통계학</a:t>
            </a:r>
            <a:r>
              <a:rPr lang="en-US" altLang="zh-CN" dirty="0" smtClean="0"/>
              <a:t>(inferential statistics)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 marL="742950" lvl="2" indent="-342900">
              <a:lnSpc>
                <a:spcPts val="2200"/>
              </a:lnSpc>
              <a:tabLst>
                <a:tab pos="165100" algn="l"/>
              </a:tabLst>
            </a:pPr>
            <a:r>
              <a:rPr lang="en-US" altLang="zh-CN" dirty="0" err="1" smtClean="0"/>
              <a:t>정리된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자료에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담긴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의미를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해석하여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미지의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세계에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대해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추론</a:t>
            </a:r>
            <a:endParaRPr lang="en-US" altLang="zh-CN" dirty="0" smtClean="0"/>
          </a:p>
          <a:p>
            <a:endParaRPr lang="ko-KR" altLang="en-US" dirty="0" smtClean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정규분포표 보는 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</a:t>
            </a:r>
            <a:r>
              <a:rPr lang="ko-KR" altLang="en-US" dirty="0" smtClean="0"/>
              <a:t>축은 </a:t>
            </a:r>
            <a:r>
              <a:rPr lang="en-US" altLang="ko-KR" dirty="0" smtClean="0"/>
              <a:t>Z</a:t>
            </a:r>
            <a:r>
              <a:rPr lang="ko-KR" altLang="en-US" dirty="0" smtClean="0"/>
              <a:t>값의 정수와 소수점 첫째 자리</a:t>
            </a:r>
            <a:r>
              <a:rPr lang="ko-KR" altLang="en-US" b="0" dirty="0" smtClean="0"/>
              <a:t>를 의미하고</a:t>
            </a:r>
            <a:r>
              <a:rPr lang="en-US" altLang="ko-KR" b="0" dirty="0" smtClean="0"/>
              <a:t>, 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축은 소수점 둘째 자리</a:t>
            </a:r>
            <a:r>
              <a:rPr lang="ko-KR" altLang="en-US" b="0" dirty="0" smtClean="0"/>
              <a:t>를 의미한다</a:t>
            </a:r>
            <a:r>
              <a:rPr lang="en-US" altLang="ko-KR" b="0" dirty="0" smtClean="0"/>
              <a:t>.</a:t>
            </a:r>
            <a:endParaRPr lang="ko-KR" altLang="en-US" dirty="0"/>
          </a:p>
        </p:txBody>
      </p:sp>
      <p:pic>
        <p:nvPicPr>
          <p:cNvPr id="4" name="그림 3" descr="1 (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0785" y="2564904"/>
            <a:ext cx="5582429" cy="368388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학생 </a:t>
            </a:r>
            <a:r>
              <a:rPr lang="en-US" altLang="ko-KR" dirty="0" smtClean="0"/>
              <a:t>100 </a:t>
            </a:r>
            <a:r>
              <a:rPr lang="ko-KR" altLang="en-US" dirty="0" smtClean="0"/>
              <a:t>명의 체중을 조사했는데 평균이 </a:t>
            </a:r>
            <a:r>
              <a:rPr lang="en-US" altLang="ko-KR" dirty="0" smtClean="0"/>
              <a:t>65kg </a:t>
            </a:r>
            <a:r>
              <a:rPr lang="ko-KR" altLang="en-US" dirty="0" smtClean="0"/>
              <a:t>이고 표준 편차가 </a:t>
            </a:r>
            <a:r>
              <a:rPr lang="en-US" altLang="ko-KR" dirty="0" smtClean="0"/>
              <a:t>5 kg </a:t>
            </a:r>
            <a:r>
              <a:rPr lang="ko-KR" altLang="en-US" dirty="0" smtClean="0"/>
              <a:t>인 정규 분포 형태라고 가정함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이럴 경우 </a:t>
            </a:r>
            <a:r>
              <a:rPr lang="en-US" altLang="ko-KR" dirty="0" smtClean="0"/>
              <a:t>100 </a:t>
            </a:r>
            <a:r>
              <a:rPr lang="ko-KR" altLang="en-US" dirty="0" smtClean="0"/>
              <a:t>명 중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명을 골랐을 때 그 학생의 몸무게가 </a:t>
            </a:r>
            <a:r>
              <a:rPr lang="en-US" altLang="ko-KR" dirty="0" smtClean="0"/>
              <a:t>60kg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70 kg </a:t>
            </a:r>
            <a:r>
              <a:rPr lang="ko-KR" altLang="en-US" dirty="0" smtClean="0"/>
              <a:t>사이일 확률은 얼마일까요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 (60-65)/5 ~ (70-65)/5 =&gt; -1.0 ~ 1.0</a:t>
            </a:r>
          </a:p>
          <a:p>
            <a:pPr lvl="1">
              <a:buNone/>
            </a:pPr>
            <a:r>
              <a:rPr lang="ko-KR" altLang="en-US" dirty="0" smtClean="0"/>
              <a:t>면적은 </a:t>
            </a:r>
            <a:r>
              <a:rPr lang="en-US" altLang="ko-KR" dirty="0" smtClean="0"/>
              <a:t>1-0.841345 = 0.15 </a:t>
            </a:r>
            <a:r>
              <a:rPr lang="ko-KR" altLang="en-US" dirty="0" smtClean="0"/>
              <a:t>쯤 양쪽에서 </a:t>
            </a:r>
            <a:r>
              <a:rPr lang="en-US" altLang="ko-KR" dirty="0" smtClean="0"/>
              <a:t>0.15</a:t>
            </a:r>
            <a:r>
              <a:rPr lang="ko-KR" altLang="en-US" dirty="0" smtClean="0"/>
              <a:t>가 빠지므로 확율은 </a:t>
            </a:r>
            <a:r>
              <a:rPr lang="en-US" altLang="ko-KR" dirty="0" smtClean="0"/>
              <a:t>70%</a:t>
            </a:r>
            <a:r>
              <a:rPr lang="ko-KR" altLang="en-US" dirty="0" smtClean="0"/>
              <a:t>정도이다 </a:t>
            </a:r>
            <a:r>
              <a:rPr lang="en-US" altLang="ko-KR" dirty="0" smtClean="0"/>
              <a:t> 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smtClean="0"/>
              <a:t>그 학생의 몸무게가 </a:t>
            </a:r>
            <a:r>
              <a:rPr lang="en-US" altLang="ko-KR" dirty="0" smtClean="0"/>
              <a:t>55 kg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75 kg </a:t>
            </a:r>
            <a:r>
              <a:rPr lang="ko-KR" altLang="en-US" dirty="0" smtClean="0"/>
              <a:t>사이에 속할 확률은 얼마일까요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(55-65)/5 ~ (75-65)/5  =&gt; -2.0 ~ 2.0 </a:t>
            </a:r>
            <a:r>
              <a:rPr lang="ko-KR" altLang="en-US" dirty="0" smtClean="0"/>
              <a:t>사이 </a:t>
            </a:r>
            <a:r>
              <a:rPr lang="en-US" altLang="ko-KR" dirty="0" smtClean="0"/>
              <a:t>1- 0.977250 = 0.23 </a:t>
            </a:r>
          </a:p>
          <a:p>
            <a:pPr lvl="1">
              <a:buNone/>
            </a:pPr>
            <a:r>
              <a:rPr lang="en-US" altLang="ko-KR" dirty="0" smtClean="0"/>
              <a:t>95% </a:t>
            </a:r>
          </a:p>
          <a:p>
            <a:pPr lvl="1">
              <a:buNone/>
            </a:pPr>
            <a:r>
              <a:rPr lang="en-US" altLang="ko-KR" dirty="0" smtClean="0"/>
              <a:t>Z =(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-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)/</a:t>
            </a:r>
            <a:r>
              <a:rPr lang="ko-KR" altLang="en-US" dirty="0" smtClean="0"/>
              <a:t>표준편차 </a:t>
            </a:r>
            <a:endParaRPr lang="ko-KR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라는 전구회사에서 생산하는 전구의 수명은 평균이 </a:t>
            </a:r>
            <a:r>
              <a:rPr lang="en-US" altLang="ko-KR" dirty="0" smtClean="0"/>
              <a:t>800</a:t>
            </a:r>
            <a:r>
              <a:rPr lang="ko-KR" altLang="en-US" dirty="0" smtClean="0"/>
              <a:t>일이고 표준편차는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일인 정규분포를 따른다고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전구의 수명이 </a:t>
            </a:r>
            <a:r>
              <a:rPr lang="en-US" altLang="ko-KR" dirty="0" smtClean="0"/>
              <a:t>750</a:t>
            </a:r>
            <a:r>
              <a:rPr lang="ko-KR" altLang="en-US" dirty="0" smtClean="0"/>
              <a:t>일 이하일 확률을 구하시오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어느 한 회사에 다니는 종업원들의 근무기간을 조사하였더니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평균은 </a:t>
            </a:r>
            <a:r>
              <a:rPr lang="en-US" altLang="ko-KR" dirty="0" smtClean="0"/>
              <a:t>11</a:t>
            </a:r>
            <a:r>
              <a:rPr lang="ko-KR" altLang="en-US" dirty="0" smtClean="0"/>
              <a:t>년이고 분산이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년인 정규분포를 따른다고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년 이상 근무한 종업원의 비율을 구하시오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어느 고등학교 </a:t>
            </a:r>
            <a:r>
              <a:rPr lang="en-US" altLang="ko-KR" dirty="0" smtClean="0"/>
              <a:t>3</a:t>
            </a:r>
            <a:r>
              <a:rPr lang="ko-KR" altLang="en-US" dirty="0" smtClean="0"/>
              <a:t>학년 학생들의 수학성적은 평균이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이고 표준편차가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인 정규분포를 따른다고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점수가 </a:t>
            </a:r>
            <a:r>
              <a:rPr lang="en-US" altLang="ko-KR" dirty="0" smtClean="0"/>
              <a:t>80</a:t>
            </a:r>
            <a:r>
              <a:rPr lang="ko-KR" altLang="en-US" dirty="0" smtClean="0"/>
              <a:t>점 이상이고 </a:t>
            </a:r>
            <a:r>
              <a:rPr lang="en-US" altLang="ko-KR" dirty="0" smtClean="0"/>
              <a:t>90</a:t>
            </a:r>
            <a:r>
              <a:rPr lang="ko-KR" altLang="en-US" dirty="0" smtClean="0"/>
              <a:t>점 이하인 학생의 비율을 구하시오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 &lt;- 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rnorm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(n=1000000,mean=168,sd=7)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height,breaks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=10,probability=T)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ko-KR" altLang="en-US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빈도수가 너무 많으므로 수치가 지수형태로 보임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비율로 바꿈 </a:t>
            </a:r>
            <a:endParaRPr kumimoji="1" lang="ko-KR" altLang="ko-KR" b="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 descr="hist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2924944"/>
            <a:ext cx="3382764" cy="3240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139952" y="2924944"/>
            <a:ext cx="4248472" cy="3240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rnorm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함수는 주어진 값으로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난수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랜덤으로 만드는 수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를 생성해 주는 함수입니다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특정 조건으로 대량의 데이터를 만들어서 테스트를 할 때 아주 많이 사용되는 함수입니다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왼쪽 그림은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100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만건의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데이터를 생성하되 평균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(mean)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값은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168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이고 표준편차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sd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값은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7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인 값들을 랜덤으로 생성해서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라는 변수에 할당 한 후 </a:t>
            </a: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함수로출력한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것입니다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정규분포에서 표준편차는 아주 중요한 의미가 있습니다</a:t>
            </a:r>
            <a:r>
              <a:rPr kumimoji="1" lang="en-US" altLang="ko-KR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정규분포에서 확률을 </a:t>
            </a:r>
            <a:r>
              <a:rPr kumimoji="1" lang="ko-KR" altLang="en-US" sz="1600" dirty="0" err="1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따질때</a:t>
            </a:r>
            <a:r>
              <a:rPr kumimoji="1" lang="ko-KR" altLang="en-US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 표준 </a:t>
            </a:r>
            <a:r>
              <a:rPr kumimoji="1" lang="ko-KR" altLang="en-US" sz="1600" dirty="0" err="1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편차값에</a:t>
            </a:r>
            <a:r>
              <a:rPr kumimoji="1" lang="ko-KR" altLang="en-US" sz="1600" dirty="0" smtClean="0"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 의해서 따지기 때문에 아주 중요함 </a:t>
            </a:r>
            <a:endParaRPr kumimoji="1" lang="en-US" altLang="ko-KR" sz="1600" dirty="0" smtClean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height,breaks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=100,probability=T)</a:t>
            </a:r>
            <a:endParaRPr kumimoji="1" lang="ko-KR" altLang="ko-KR" b="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/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height,breaks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=1000,probability=T)</a:t>
            </a:r>
            <a:endParaRPr kumimoji="1" lang="ko-KR" altLang="ko-KR" b="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 descr="hist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600" y="2780928"/>
            <a:ext cx="2806700" cy="2800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 descr="hist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024" y="2780928"/>
            <a:ext cx="2806700" cy="2800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 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</a:t>
            </a:r>
            <a:r>
              <a:rPr kumimoji="1"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 &lt;- 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rnorm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(n=1000000,mean=168,sd=7)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hist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height,breaks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=30,probability=T)</a:t>
            </a:r>
          </a:p>
          <a:p>
            <a:pPr marL="0" lvl="0" indent="0" algn="just" fontAlgn="base">
              <a:spcBef>
                <a:spcPct val="0"/>
              </a:spcBef>
              <a:spcAft>
                <a:spcPts val="1000"/>
              </a:spcAft>
              <a:buNone/>
            </a:pP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lines(density(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height,bw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=0.5),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col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="</a:t>
            </a:r>
            <a:r>
              <a:rPr kumimoji="1" lang="en-US" altLang="ko-KR" dirty="0" err="1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red",lwd</a:t>
            </a:r>
            <a:r>
              <a:rPr kumimoji="1" lang="en-US" altLang="ko-KR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=1)</a:t>
            </a:r>
            <a:endParaRPr kumimoji="1" lang="en-US" altLang="ko-KR" dirty="0" smtClean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 descr="hist_0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7618" y="2924944"/>
            <a:ext cx="3709670" cy="3199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love_fruits.csv </a:t>
            </a:r>
            <a:r>
              <a:rPr lang="ko-KR" altLang="en-US" dirty="0" smtClean="0">
                <a:solidFill>
                  <a:schemeClr val="tx1"/>
                </a:solidFill>
              </a:rPr>
              <a:t>파일을 읽어서 다음처럼 빈도수 테이블을 만들고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힌트</a:t>
            </a:r>
            <a:r>
              <a:rPr lang="en-US" altLang="ko-KR" dirty="0" smtClean="0">
                <a:solidFill>
                  <a:schemeClr val="tx1"/>
                </a:solidFill>
              </a:rPr>
              <a:t>)table </a:t>
            </a:r>
          </a:p>
          <a:p>
            <a:pPr>
              <a:buNone/>
            </a:pPr>
            <a:r>
              <a:rPr lang="ko-KR" altLang="ko-KR" dirty="0" smtClean="0"/>
              <a:t>바나나  복숭아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사과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체리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포도</a:t>
            </a:r>
            <a:r>
              <a:rPr lang="en-US" altLang="ko-KR" dirty="0" smtClean="0"/>
              <a:t> </a:t>
            </a:r>
            <a:endParaRPr lang="ko-KR" altLang="ko-KR" dirty="0" smtClean="0"/>
          </a:p>
          <a:p>
            <a:pPr>
              <a:buNone/>
            </a:pPr>
            <a:r>
              <a:rPr lang="en-US" altLang="ko-KR" dirty="0" smtClean="0"/>
              <a:t>  9.68   35.48   12.90   25.81   16.13</a:t>
            </a:r>
          </a:p>
          <a:p>
            <a:pPr>
              <a:buNone/>
            </a:pPr>
            <a:endParaRPr lang="ko-KR" altLang="ko-KR" dirty="0" smtClean="0"/>
          </a:p>
          <a:p>
            <a:r>
              <a:rPr lang="ko-KR" altLang="en-US" dirty="0" smtClean="0">
                <a:solidFill>
                  <a:schemeClr val="tx1"/>
                </a:solidFill>
              </a:rPr>
              <a:t> 다음처럼 </a:t>
            </a:r>
            <a:r>
              <a:rPr lang="en-US" altLang="ko-KR" dirty="0" err="1" smtClean="0">
                <a:solidFill>
                  <a:schemeClr val="tx1"/>
                </a:solidFill>
              </a:rPr>
              <a:t>dataframe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을 만들고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ko-KR" altLang="ko-KR" dirty="0" smtClean="0"/>
              <a:t>건수</a:t>
            </a:r>
            <a:r>
              <a:rPr lang="en-US" altLang="ko-KR" dirty="0" smtClean="0"/>
              <a:t>  </a:t>
            </a:r>
            <a:r>
              <a:rPr lang="ko-KR" altLang="ko-KR" dirty="0" smtClean="0"/>
              <a:t>비율</a:t>
            </a:r>
          </a:p>
          <a:p>
            <a:pPr>
              <a:buNone/>
            </a:pPr>
            <a:r>
              <a:rPr lang="ko-KR" altLang="ko-KR" dirty="0" smtClean="0"/>
              <a:t>바나나</a:t>
            </a:r>
            <a:r>
              <a:rPr lang="en-US" altLang="ko-KR" dirty="0" smtClean="0"/>
              <a:t>    3   9.68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복숭아 </a:t>
            </a:r>
            <a:r>
              <a:rPr lang="en-US" altLang="ko-KR" dirty="0" smtClean="0"/>
              <a:t>  11  35.48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사과</a:t>
            </a:r>
            <a:r>
              <a:rPr lang="en-US" altLang="ko-KR" dirty="0" smtClean="0"/>
              <a:t>      4  12.90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체리</a:t>
            </a:r>
            <a:r>
              <a:rPr lang="en-US" altLang="ko-KR" dirty="0" smtClean="0"/>
              <a:t>      8  25.81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포도</a:t>
            </a:r>
            <a:r>
              <a:rPr lang="en-US" altLang="ko-KR" dirty="0" smtClean="0"/>
              <a:t>      5  16.13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차트 만들기 </a:t>
            </a:r>
            <a:endParaRPr lang="ko-KR" altLang="en-US" dirty="0"/>
          </a:p>
        </p:txBody>
      </p:sp>
      <p:pic>
        <p:nvPicPr>
          <p:cNvPr id="5" name="그림 4" descr="빈도분석.png"/>
          <p:cNvPicPr/>
          <p:nvPr/>
        </p:nvPicPr>
        <p:blipFill>
          <a:blip r:embed="rId2" cstate="print"/>
          <a:srcRect t="14085" b="7938"/>
          <a:stretch>
            <a:fillRect/>
          </a:stretch>
        </p:blipFill>
        <p:spPr>
          <a:xfrm>
            <a:off x="827584" y="2348880"/>
            <a:ext cx="2592288" cy="3384376"/>
          </a:xfrm>
          <a:prstGeom prst="rect">
            <a:avLst/>
          </a:prstGeom>
        </p:spPr>
      </p:pic>
      <p:pic>
        <p:nvPicPr>
          <p:cNvPr id="6" name="그림 5" descr="빈도분석2.png"/>
          <p:cNvPicPr/>
          <p:nvPr/>
        </p:nvPicPr>
        <p:blipFill>
          <a:blip r:embed="rId3" cstate="print"/>
          <a:srcRect l="10268" t="10096" b="15237"/>
          <a:stretch>
            <a:fillRect/>
          </a:stretch>
        </p:blipFill>
        <p:spPr>
          <a:xfrm>
            <a:off x="4427984" y="2276872"/>
            <a:ext cx="3600400" cy="30963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분석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과제에 대하여 필요한 데이터를 분석하고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 결론을 이끌어 내는 과정을 설명하며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아래의 단계를 따른다 </a:t>
            </a:r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분석및</a:t>
            </a:r>
            <a:r>
              <a:rPr lang="ko-KR" altLang="en-US" dirty="0" smtClean="0"/>
              <a:t>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분석의 시각화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휴리스틱</a:t>
            </a:r>
            <a:r>
              <a:rPr lang="ko-KR" altLang="en-US" dirty="0" smtClean="0"/>
              <a:t> 분석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1~4</a:t>
            </a:r>
            <a:r>
              <a:rPr lang="ko-KR" altLang="en-US" dirty="0" smtClean="0"/>
              <a:t>호선승하차수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읽어서 다음 차트를 완성하세요</a:t>
            </a:r>
            <a:endParaRPr lang="en-US" altLang="ko-KR" dirty="0" smtClean="0"/>
          </a:p>
          <a:p>
            <a:r>
              <a:rPr lang="ko-KR" altLang="en-US" dirty="0" smtClean="0"/>
              <a:t>힌트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부분합</a:t>
            </a:r>
            <a:r>
              <a:rPr lang="en-US" altLang="ko-KR" dirty="0" smtClean="0"/>
              <a:t>, aggregate</a:t>
            </a:r>
            <a:r>
              <a:rPr lang="ko-KR" altLang="en-US" dirty="0" smtClean="0"/>
              <a:t> </a:t>
            </a:r>
            <a:r>
              <a:rPr lang="en-US" altLang="ko-KR" dirty="0" smtClean="0"/>
              <a:t>, matrix   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276872"/>
            <a:ext cx="698477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 데이터로 다음 테이블을 작성하시오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6624736" cy="41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1(</a:t>
            </a:r>
            <a:r>
              <a:rPr lang="ko-KR" altLang="en-US" dirty="0" err="1" smtClean="0"/>
              <a:t>분할표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fruits1 &lt;- read.csv("</a:t>
            </a:r>
            <a:r>
              <a:rPr lang="en-US" altLang="ko-KR" dirty="0" err="1" smtClean="0">
                <a:solidFill>
                  <a:srgbClr val="FF0000"/>
                </a:solidFill>
              </a:rPr>
              <a:t>love_fruits.csv",header</a:t>
            </a:r>
            <a:r>
              <a:rPr lang="en-US" altLang="ko-KR" dirty="0" smtClean="0">
                <a:solidFill>
                  <a:srgbClr val="FF0000"/>
                </a:solidFill>
              </a:rPr>
              <a:t>=T)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fruits1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table(fruits1$</a:t>
            </a:r>
            <a:r>
              <a:rPr lang="ko-KR" altLang="ko-KR" dirty="0" smtClean="0">
                <a:solidFill>
                  <a:srgbClr val="FF0000"/>
                </a:solidFill>
              </a:rPr>
              <a:t>선호과일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err="1" smtClean="0">
                <a:solidFill>
                  <a:srgbClr val="FF0000"/>
                </a:solidFill>
              </a:rPr>
              <a:t>rr</a:t>
            </a:r>
            <a:r>
              <a:rPr lang="en-US" altLang="ko-KR" dirty="0" smtClean="0">
                <a:solidFill>
                  <a:srgbClr val="FF0000"/>
                </a:solidFill>
              </a:rPr>
              <a:t>&lt;-round(</a:t>
            </a:r>
            <a:r>
              <a:rPr lang="en-US" altLang="ko-KR" dirty="0" err="1" smtClean="0">
                <a:solidFill>
                  <a:srgbClr val="FF0000"/>
                </a:solidFill>
              </a:rPr>
              <a:t>prop.table</a:t>
            </a:r>
            <a:r>
              <a:rPr lang="en-US" altLang="ko-KR" dirty="0" smtClean="0">
                <a:solidFill>
                  <a:srgbClr val="FF0000"/>
                </a:solidFill>
              </a:rPr>
              <a:t>(table(fruits1$</a:t>
            </a:r>
            <a:r>
              <a:rPr lang="ko-KR" altLang="en-US" dirty="0" smtClean="0">
                <a:solidFill>
                  <a:srgbClr val="FF0000"/>
                </a:solidFill>
              </a:rPr>
              <a:t>선호과일</a:t>
            </a:r>
            <a:r>
              <a:rPr lang="en-US" altLang="ko-KR" dirty="0" smtClean="0">
                <a:solidFill>
                  <a:srgbClr val="FF0000"/>
                </a:solidFill>
              </a:rPr>
              <a:t>))*100, 2) </a:t>
            </a:r>
            <a:r>
              <a:rPr lang="en-US" altLang="ko-KR" dirty="0" smtClean="0"/>
              <a:t>#</a:t>
            </a:r>
            <a:r>
              <a:rPr lang="ko-KR" altLang="ko-KR" dirty="0" smtClean="0"/>
              <a:t>빈도 계산하기</a:t>
            </a:r>
          </a:p>
          <a:p>
            <a:pPr>
              <a:buNone/>
            </a:pPr>
            <a:r>
              <a:rPr lang="en-US" altLang="ko-KR" dirty="0" err="1" smtClean="0"/>
              <a:t>rr</a:t>
            </a:r>
            <a:r>
              <a:rPr lang="en-US" altLang="ko-KR" dirty="0" smtClean="0"/>
              <a:t> 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바나나  복숭아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사과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체리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포도</a:t>
            </a:r>
            <a:r>
              <a:rPr lang="en-US" altLang="ko-KR" dirty="0" smtClean="0"/>
              <a:t> </a:t>
            </a:r>
            <a:endParaRPr lang="ko-KR" altLang="ko-KR" dirty="0" smtClean="0"/>
          </a:p>
          <a:p>
            <a:pPr>
              <a:buNone/>
            </a:pPr>
            <a:r>
              <a:rPr lang="en-US" altLang="ko-KR" dirty="0" smtClean="0"/>
              <a:t>  9.68   35.48   12.90   25.81   16.13</a:t>
            </a:r>
            <a:endParaRPr lang="ko-KR" altLang="ko-KR" dirty="0" smtClean="0"/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count &lt;- c(table(fruits1$</a:t>
            </a:r>
            <a:r>
              <a:rPr lang="ko-KR" altLang="ko-KR" dirty="0" smtClean="0">
                <a:solidFill>
                  <a:srgbClr val="FF0000"/>
                </a:solidFill>
              </a:rPr>
              <a:t>선호과일</a:t>
            </a:r>
            <a:r>
              <a:rPr lang="en-US" altLang="ko-KR" dirty="0" smtClean="0">
                <a:solidFill>
                  <a:srgbClr val="FF0000"/>
                </a:solidFill>
              </a:rPr>
              <a:t>))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pct &lt;- c(round(</a:t>
            </a:r>
            <a:r>
              <a:rPr lang="en-US" altLang="ko-KR" dirty="0" err="1" smtClean="0">
                <a:solidFill>
                  <a:srgbClr val="FF0000"/>
                </a:solidFill>
              </a:rPr>
              <a:t>prop.table</a:t>
            </a:r>
            <a:r>
              <a:rPr lang="en-US" altLang="ko-KR" dirty="0" smtClean="0">
                <a:solidFill>
                  <a:srgbClr val="FF0000"/>
                </a:solidFill>
              </a:rPr>
              <a:t>(table(fruits1$</a:t>
            </a:r>
            <a:r>
              <a:rPr lang="ko-KR" altLang="ko-KR" dirty="0" smtClean="0">
                <a:solidFill>
                  <a:srgbClr val="FF0000"/>
                </a:solidFill>
              </a:rPr>
              <a:t>선호과일</a:t>
            </a:r>
            <a:r>
              <a:rPr lang="en-US" altLang="ko-KR" dirty="0" smtClean="0">
                <a:solidFill>
                  <a:srgbClr val="FF0000"/>
                </a:solidFill>
              </a:rPr>
              <a:t>))*100,2))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r>
              <a:rPr lang="en-US" altLang="ko-KR" dirty="0" smtClean="0">
                <a:solidFill>
                  <a:srgbClr val="FF0000"/>
                </a:solidFill>
              </a:rPr>
              <a:t> &lt;- </a:t>
            </a:r>
            <a:r>
              <a:rPr lang="en-US" altLang="ko-KR" dirty="0" err="1" smtClean="0">
                <a:solidFill>
                  <a:srgbClr val="FF0000"/>
                </a:solidFill>
              </a:rPr>
              <a:t>data.frame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ko-KR" dirty="0" smtClean="0">
                <a:solidFill>
                  <a:srgbClr val="FF0000"/>
                </a:solidFill>
              </a:rPr>
              <a:t>건수</a:t>
            </a:r>
            <a:r>
              <a:rPr lang="en-US" altLang="ko-KR" dirty="0" smtClean="0">
                <a:solidFill>
                  <a:srgbClr val="FF0000"/>
                </a:solidFill>
              </a:rPr>
              <a:t>=count,</a:t>
            </a:r>
            <a:r>
              <a:rPr lang="ko-KR" altLang="ko-KR" dirty="0" smtClean="0">
                <a:solidFill>
                  <a:srgbClr val="FF0000"/>
                </a:solidFill>
              </a:rPr>
              <a:t>비율</a:t>
            </a:r>
            <a:r>
              <a:rPr lang="en-US" altLang="ko-KR" dirty="0" smtClean="0">
                <a:solidFill>
                  <a:srgbClr val="FF0000"/>
                </a:solidFill>
              </a:rPr>
              <a:t>=pct)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smtClean="0"/>
              <a:t>        </a:t>
            </a:r>
            <a:r>
              <a:rPr lang="ko-KR" altLang="ko-KR" dirty="0" smtClean="0"/>
              <a:t>건수</a:t>
            </a:r>
            <a:r>
              <a:rPr lang="en-US" altLang="ko-KR" dirty="0" smtClean="0"/>
              <a:t>  </a:t>
            </a:r>
            <a:r>
              <a:rPr lang="ko-KR" altLang="ko-KR" dirty="0" smtClean="0"/>
              <a:t>비율</a:t>
            </a:r>
          </a:p>
          <a:p>
            <a:pPr>
              <a:buNone/>
            </a:pPr>
            <a:r>
              <a:rPr lang="ko-KR" altLang="ko-KR" dirty="0" smtClean="0"/>
              <a:t>바나나</a:t>
            </a:r>
            <a:r>
              <a:rPr lang="en-US" altLang="ko-KR" dirty="0" smtClean="0"/>
              <a:t>    3   9.68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복숭아 </a:t>
            </a:r>
            <a:r>
              <a:rPr lang="en-US" altLang="ko-KR" dirty="0" smtClean="0"/>
              <a:t>  11  35.48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사과</a:t>
            </a:r>
            <a:r>
              <a:rPr lang="en-US" altLang="ko-KR" dirty="0" smtClean="0"/>
              <a:t>      4  12.90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체리</a:t>
            </a:r>
            <a:r>
              <a:rPr lang="en-US" altLang="ko-KR" dirty="0" smtClean="0"/>
              <a:t>      8  25.81</a:t>
            </a:r>
            <a:endParaRPr lang="ko-KR" altLang="ko-KR" dirty="0" smtClean="0"/>
          </a:p>
          <a:p>
            <a:pPr>
              <a:buNone/>
            </a:pPr>
            <a:r>
              <a:rPr lang="ko-KR" altLang="ko-KR" dirty="0" smtClean="0"/>
              <a:t>포도</a:t>
            </a:r>
            <a:r>
              <a:rPr lang="en-US" altLang="ko-KR" dirty="0" smtClean="0"/>
              <a:t>      5  16.13</a:t>
            </a:r>
            <a:endParaRPr lang="ko-KR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lab = </a:t>
            </a:r>
            <a:r>
              <a:rPr lang="en-US" altLang="ko-KR" dirty="0" err="1" smtClean="0">
                <a:solidFill>
                  <a:srgbClr val="FF0000"/>
                </a:solidFill>
              </a:rPr>
              <a:t>rownames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par(</a:t>
            </a:r>
            <a:r>
              <a:rPr lang="en-US" altLang="ko-KR" dirty="0" err="1" smtClean="0">
                <a:solidFill>
                  <a:srgbClr val="FF0000"/>
                </a:solidFill>
              </a:rPr>
              <a:t>mfrow</a:t>
            </a:r>
            <a:r>
              <a:rPr lang="en-US" altLang="ko-KR" dirty="0" smtClean="0">
                <a:solidFill>
                  <a:srgbClr val="FF0000"/>
                </a:solidFill>
              </a:rPr>
              <a:t>=c(1,1))</a:t>
            </a:r>
          </a:p>
          <a:p>
            <a:pPr>
              <a:buNone/>
            </a:pPr>
            <a:r>
              <a:rPr lang="en-US" altLang="ko-KR" dirty="0" err="1" smtClean="0">
                <a:solidFill>
                  <a:srgbClr val="FF0000"/>
                </a:solidFill>
              </a:rPr>
              <a:t>barplot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r>
              <a:rPr lang="en-US" altLang="ko-KR" dirty="0" smtClean="0">
                <a:solidFill>
                  <a:srgbClr val="FF0000"/>
                </a:solidFill>
              </a:rPr>
              <a:t>$</a:t>
            </a:r>
            <a:r>
              <a:rPr lang="ko-KR" altLang="en-US" dirty="0" smtClean="0">
                <a:solidFill>
                  <a:srgbClr val="FF0000"/>
                </a:solidFill>
              </a:rPr>
              <a:t>건수</a:t>
            </a:r>
            <a:r>
              <a:rPr lang="en-US" altLang="ko-KR" dirty="0" smtClean="0">
                <a:solidFill>
                  <a:srgbClr val="FF0000"/>
                </a:solidFill>
              </a:rPr>
              <a:t>,names.arg=lab,     </a:t>
            </a:r>
            <a:r>
              <a:rPr lang="en-US" altLang="ko-KR" dirty="0" err="1" smtClean="0">
                <a:solidFill>
                  <a:srgbClr val="FF0000"/>
                </a:solidFill>
              </a:rPr>
              <a:t>ylim</a:t>
            </a:r>
            <a:r>
              <a:rPr lang="en-US" altLang="ko-KR" dirty="0" smtClean="0">
                <a:solidFill>
                  <a:srgbClr val="FF0000"/>
                </a:solidFill>
              </a:rPr>
              <a:t>=c(0,15),</a:t>
            </a:r>
            <a:r>
              <a:rPr lang="en-US" altLang="ko-KR" dirty="0" err="1" smtClean="0">
                <a:solidFill>
                  <a:srgbClr val="FF0000"/>
                </a:solidFill>
              </a:rPr>
              <a:t>col</a:t>
            </a:r>
            <a:r>
              <a:rPr lang="en-US" altLang="ko-KR" dirty="0" smtClean="0">
                <a:solidFill>
                  <a:srgbClr val="FF0000"/>
                </a:solidFill>
              </a:rPr>
              <a:t>=rainbow(5))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pie(</a:t>
            </a:r>
            <a:r>
              <a:rPr lang="en-US" altLang="ko-KR" dirty="0" err="1" smtClean="0">
                <a:solidFill>
                  <a:srgbClr val="FF0000"/>
                </a:solidFill>
              </a:rPr>
              <a:t>love_fruits</a:t>
            </a:r>
            <a:r>
              <a:rPr lang="en-US" altLang="ko-KR" dirty="0" smtClean="0">
                <a:solidFill>
                  <a:srgbClr val="FF0000"/>
                </a:solidFill>
              </a:rPr>
              <a:t>$</a:t>
            </a:r>
            <a:r>
              <a:rPr lang="ko-KR" altLang="ko-KR" dirty="0" smtClean="0">
                <a:solidFill>
                  <a:srgbClr val="FF0000"/>
                </a:solidFill>
              </a:rPr>
              <a:t>건수</a:t>
            </a:r>
            <a:r>
              <a:rPr lang="en-US" altLang="ko-KR" dirty="0" smtClean="0">
                <a:solidFill>
                  <a:srgbClr val="FF0000"/>
                </a:solidFill>
              </a:rPr>
              <a:t>,</a:t>
            </a:r>
            <a:r>
              <a:rPr lang="en-US" altLang="ko-KR" dirty="0" err="1" smtClean="0">
                <a:solidFill>
                  <a:srgbClr val="FF0000"/>
                </a:solidFill>
              </a:rPr>
              <a:t>col</a:t>
            </a:r>
            <a:r>
              <a:rPr lang="en-US" altLang="ko-KR" dirty="0" smtClean="0">
                <a:solidFill>
                  <a:srgbClr val="FF0000"/>
                </a:solidFill>
              </a:rPr>
              <a:t>=rainbow(5),</a:t>
            </a:r>
            <a:r>
              <a:rPr lang="en-US" altLang="ko-KR" dirty="0" err="1" smtClean="0">
                <a:solidFill>
                  <a:srgbClr val="FF0000"/>
                </a:solidFill>
              </a:rPr>
              <a:t>init.angle</a:t>
            </a:r>
            <a:r>
              <a:rPr lang="en-US" altLang="ko-KR" dirty="0" smtClean="0">
                <a:solidFill>
                  <a:srgbClr val="FF0000"/>
                </a:solidFill>
              </a:rPr>
              <a:t>=90,label=lab)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 legend(0.8,1, </a:t>
            </a:r>
            <a:r>
              <a:rPr lang="en-US" altLang="ko-KR" dirty="0" err="1" smtClean="0">
                <a:solidFill>
                  <a:srgbClr val="FF0000"/>
                </a:solidFill>
              </a:rPr>
              <a:t>lab,cex</a:t>
            </a:r>
            <a:r>
              <a:rPr lang="en-US" altLang="ko-KR" dirty="0" smtClean="0">
                <a:solidFill>
                  <a:srgbClr val="FF0000"/>
                </a:solidFill>
              </a:rPr>
              <a:t>=0.7,fill=rainbow(5))</a:t>
            </a:r>
            <a:endParaRPr lang="ko-KR" altLang="ko-KR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ko-KR" dirty="0" smtClean="0"/>
              <a:t>#</a:t>
            </a:r>
            <a:r>
              <a:rPr lang="ko-KR" altLang="en-US" dirty="0" smtClean="0"/>
              <a:t>부분합 구하기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data &lt;- read.csv(“1~4</a:t>
            </a:r>
            <a:r>
              <a:rPr lang="ko-KR" altLang="en-US" dirty="0" smtClean="0"/>
              <a:t>호선승하차승객수</a:t>
            </a:r>
            <a:r>
              <a:rPr lang="en-US" altLang="ko-KR" dirty="0" smtClean="0"/>
              <a:t>”)</a:t>
            </a:r>
          </a:p>
          <a:p>
            <a:pPr>
              <a:buNone/>
            </a:pPr>
            <a:r>
              <a:rPr lang="en-US" altLang="ko-KR" dirty="0" smtClean="0"/>
              <a:t>data2 &lt;- 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=data$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=data$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=data$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a1 = aggregate(x=data2[,2], list(group=data2$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), FUN=sum) </a:t>
            </a:r>
          </a:p>
          <a:p>
            <a:pPr>
              <a:buNone/>
            </a:pPr>
            <a:r>
              <a:rPr lang="en-US" altLang="ko-KR" dirty="0" smtClean="0"/>
              <a:t>a2 = aggregate(x=data2[,3], list(group=data2$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), FUN=sum) </a:t>
            </a:r>
          </a:p>
          <a:p>
            <a:pPr>
              <a:buNone/>
            </a:pPr>
            <a:r>
              <a:rPr lang="en-US" altLang="ko-KR" dirty="0" smtClean="0"/>
              <a:t>data3 &lt;- 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노선 </a:t>
            </a:r>
            <a:r>
              <a:rPr lang="en-US" altLang="ko-KR" dirty="0" smtClean="0"/>
              <a:t>= a1$group, 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= a1$x, 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=a2$x) </a:t>
            </a:r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 (data3$</a:t>
            </a:r>
            <a:r>
              <a:rPr lang="ko-KR" altLang="en-US" dirty="0" smtClean="0"/>
              <a:t>승차 </a:t>
            </a:r>
            <a:r>
              <a:rPr lang="en-US" altLang="ko-KR" dirty="0" smtClean="0"/>
              <a:t>,names.arg=</a:t>
            </a:r>
            <a:r>
              <a:rPr lang="en-US" altLang="ko-KR" dirty="0" err="1" smtClean="0"/>
              <a:t>lab,col</a:t>
            </a:r>
            <a:r>
              <a:rPr lang="en-US" altLang="ko-KR" dirty="0" smtClean="0"/>
              <a:t>=rainbow(4))</a:t>
            </a:r>
          </a:p>
          <a:p>
            <a:pPr>
              <a:buNone/>
            </a:pPr>
            <a:r>
              <a:rPr lang="en-US" altLang="ko-KR" dirty="0" smtClean="0"/>
              <a:t>data4 &lt;- c(data3$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, data3$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data5 &lt;- matrix(data4,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=4)</a:t>
            </a:r>
          </a:p>
          <a:p>
            <a:pPr>
              <a:buNone/>
            </a:pPr>
            <a:r>
              <a:rPr lang="en-US" altLang="ko-KR" dirty="0" smtClean="0"/>
              <a:t>data6 &lt;- t(data5) #</a:t>
            </a:r>
            <a:r>
              <a:rPr lang="ko-KR" altLang="en-US" dirty="0" err="1" smtClean="0"/>
              <a:t>행열전환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err="1" smtClean="0"/>
              <a:t>barplot</a:t>
            </a:r>
            <a:r>
              <a:rPr lang="en-US" altLang="ko-KR" dirty="0" smtClean="0"/>
              <a:t> (data6 ,names.arg=c("1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"2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"3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"4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"),</a:t>
            </a:r>
            <a:r>
              <a:rPr lang="en-US" altLang="ko-KR" dirty="0" err="1" smtClean="0"/>
              <a:t>col</a:t>
            </a:r>
            <a:r>
              <a:rPr lang="en-US" altLang="ko-KR" dirty="0" smtClean="0"/>
              <a:t>=rainbow(4))</a:t>
            </a:r>
          </a:p>
          <a:p>
            <a:pPr>
              <a:buNone/>
            </a:pPr>
            <a:r>
              <a:rPr lang="en-US" altLang="ko-KR" dirty="0" smtClean="0"/>
              <a:t>title(main="</a:t>
            </a:r>
            <a:r>
              <a:rPr lang="ko-KR" altLang="en-US" dirty="0" smtClean="0"/>
              <a:t>지하철 이용 현황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지하철호선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인원수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data7 &lt;- data6[1,]+data6[2,]</a:t>
            </a:r>
          </a:p>
          <a:p>
            <a:pPr>
              <a:buNone/>
            </a:pPr>
            <a:r>
              <a:rPr lang="en-US" altLang="ko-KR" dirty="0" smtClean="0"/>
              <a:t>lab &lt;- c("1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"2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"3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", "4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smtClean="0"/>
              <a:t>pie(data7,radius=1,col=rainbow(length(data7)), label=lab)</a:t>
            </a:r>
          </a:p>
          <a:p>
            <a:pPr>
              <a:buNone/>
            </a:pPr>
            <a:r>
              <a:rPr lang="en-US" altLang="ko-KR" dirty="0" smtClean="0"/>
              <a:t>legend(1,1, lab,  fill=rainbow(length(data7)))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dirty="0" smtClean="0"/>
              <a:t>my &lt;- read.csv("my")</a:t>
            </a:r>
          </a:p>
          <a:p>
            <a:pPr>
              <a:buNone/>
            </a:pPr>
            <a:r>
              <a:rPr lang="en-US" altLang="ko-KR" dirty="0" smtClean="0"/>
              <a:t>head(my)</a:t>
            </a:r>
          </a:p>
          <a:p>
            <a:pPr>
              <a:buNone/>
            </a:pPr>
            <a:r>
              <a:rPr lang="en-US" altLang="ko-KR" dirty="0" smtClean="0"/>
              <a:t>tail(my)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2132856"/>
            <a:ext cx="6230711" cy="379260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View(my)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1988840"/>
            <a:ext cx="4715533" cy="4315428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str</a:t>
            </a:r>
            <a:r>
              <a:rPr lang="en-US" altLang="ko-KR" dirty="0" smtClean="0"/>
              <a:t>(my)</a:t>
            </a:r>
          </a:p>
          <a:p>
            <a:r>
              <a:rPr lang="en-US" altLang="ko-KR" dirty="0" smtClean="0"/>
              <a:t>summary(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)</a:t>
            </a:r>
          </a:p>
          <a:p>
            <a:pPr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8" name="그림 7" descr="캡처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852936"/>
            <a:ext cx="7920880" cy="282932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my$type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t&lt;-table(</a:t>
            </a:r>
            <a:r>
              <a:rPr lang="en-US" altLang="ko-KR" dirty="0" err="1" smtClean="0"/>
              <a:t>my$type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smtClean="0"/>
              <a:t>t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(t)</a:t>
            </a:r>
          </a:p>
          <a:p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501008"/>
            <a:ext cx="7488832" cy="2046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통계분석절차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수집및</a:t>
            </a:r>
            <a:r>
              <a:rPr lang="ko-KR" altLang="en-US" dirty="0" smtClean="0"/>
              <a:t> 특성 확인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목적에 따른 문제 </a:t>
            </a:r>
            <a:r>
              <a:rPr lang="ko-KR" altLang="en-US" dirty="0" err="1" smtClean="0"/>
              <a:t>분할및</a:t>
            </a:r>
            <a:r>
              <a:rPr lang="ko-KR" altLang="en-US" dirty="0" smtClean="0"/>
              <a:t> 데이터 수집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히스토그램의 </a:t>
            </a:r>
            <a:r>
              <a:rPr lang="ko-KR" altLang="en-US" dirty="0" smtClean="0"/>
              <a:t>활용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데이터 특성과 분석 방향 설정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 smtClean="0"/>
              <a:t>특성 상세화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표본평균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분할표</a:t>
            </a:r>
            <a:r>
              <a:rPr lang="ko-KR" altLang="en-US" dirty="0" smtClean="0"/>
              <a:t>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분석에 맞게 데이터를 정리한다 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f1&lt;-factor(c(1,1,1,1,1,2,2,2,2,2,2,2,2,2,2,2), levels=c(1,2), labels=c("A", "B"))</a:t>
            </a:r>
          </a:p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=c(1,1))</a:t>
            </a:r>
          </a:p>
          <a:p>
            <a:pPr>
              <a:buNone/>
            </a:pPr>
            <a:r>
              <a:rPr lang="en-US" altLang="ko-KR" dirty="0" smtClean="0"/>
              <a:t>plot(f1)</a:t>
            </a:r>
          </a:p>
          <a:p>
            <a:endParaRPr lang="en-US" altLang="ko-KR" dirty="0" smtClean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3140968"/>
            <a:ext cx="6449326" cy="71447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501008"/>
            <a:ext cx="3528392" cy="306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my$type2 &lt;- factor(</a:t>
            </a:r>
            <a:r>
              <a:rPr lang="en-US" altLang="ko-KR" dirty="0" err="1" smtClean="0"/>
              <a:t>my$type</a:t>
            </a:r>
            <a:r>
              <a:rPr lang="en-US" altLang="ko-KR" dirty="0" smtClean="0"/>
              <a:t>, levels=c(1,2), labels=c("</a:t>
            </a:r>
            <a:r>
              <a:rPr lang="en-US" altLang="ko-KR" dirty="0" err="1" smtClean="0"/>
              <a:t>discount","milege</a:t>
            </a:r>
            <a:r>
              <a:rPr lang="en-US" altLang="ko-KR" dirty="0" smtClean="0"/>
              <a:t>") )</a:t>
            </a:r>
          </a:p>
          <a:p>
            <a:pPr>
              <a:buNone/>
            </a:pPr>
            <a:r>
              <a:rPr lang="en-US" altLang="ko-KR" dirty="0" smtClean="0"/>
              <a:t>my$type2</a:t>
            </a:r>
          </a:p>
          <a:p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780928"/>
            <a:ext cx="6876256" cy="201571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table(my$type2)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(table(my$type2))</a:t>
            </a:r>
          </a:p>
          <a:p>
            <a:pPr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36912"/>
            <a:ext cx="424847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plot(my$type2)</a:t>
            </a:r>
          </a:p>
          <a:p>
            <a:pPr>
              <a:buNone/>
            </a:pPr>
            <a:r>
              <a:rPr lang="en-US" altLang="ko-KR" dirty="0" smtClean="0"/>
              <a:t>plot(my$type2,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쿠폰유형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err="1" smtClean="0"/>
              <a:t>샘플수</a:t>
            </a:r>
            <a:r>
              <a:rPr lang="en-US" altLang="ko-KR" dirty="0" smtClean="0"/>
              <a:t>", main="</a:t>
            </a:r>
            <a:r>
              <a:rPr lang="ko-KR" altLang="en-US" dirty="0" smtClean="0"/>
              <a:t>쿠폰유형별 </a:t>
            </a:r>
            <a:r>
              <a:rPr lang="ko-KR" altLang="en-US" dirty="0" err="1" smtClean="0"/>
              <a:t>샘플수</a:t>
            </a:r>
            <a:r>
              <a:rPr lang="en-US" altLang="ko-KR" dirty="0" smtClean="0"/>
              <a:t>")</a:t>
            </a:r>
          </a:p>
          <a:p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212" y="2492896"/>
            <a:ext cx="3457575" cy="346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쿠폰클릭유무 반응 분석</a:t>
            </a:r>
          </a:p>
          <a:p>
            <a:r>
              <a:rPr lang="en-US" altLang="ko-KR" dirty="0" smtClean="0"/>
              <a:t>1(</a:t>
            </a:r>
            <a:r>
              <a:rPr lang="en-US" altLang="ko-KR" dirty="0" err="1" smtClean="0"/>
              <a:t>yclick</a:t>
            </a:r>
            <a:r>
              <a:rPr lang="en-US" altLang="ko-KR" dirty="0" smtClean="0"/>
              <a:t>), 0(</a:t>
            </a:r>
            <a:r>
              <a:rPr lang="en-US" altLang="ko-KR" dirty="0" err="1" smtClean="0"/>
              <a:t>nclick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해서 위와 동일한 분석을 수행하세요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564904"/>
            <a:ext cx="396163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교차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table(my$type2, my$click2)</a:t>
            </a:r>
          </a:p>
          <a:p>
            <a:pPr>
              <a:buNone/>
            </a:pPr>
            <a:r>
              <a:rPr lang="en-US" altLang="ko-KR" dirty="0" err="1" smtClean="0"/>
              <a:t>tc</a:t>
            </a:r>
            <a:r>
              <a:rPr lang="en-US" altLang="ko-KR" dirty="0" smtClean="0"/>
              <a:t>&lt;-table(my$type2, my$click2)</a:t>
            </a:r>
          </a:p>
          <a:p>
            <a:pPr>
              <a:buNone/>
            </a:pPr>
            <a:r>
              <a:rPr lang="en-US" altLang="ko-KR" dirty="0" err="1" smtClean="0"/>
              <a:t>addmargins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tc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tc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en-US" altLang="ko-KR" dirty="0" err="1" smtClean="0"/>
              <a:t>prop.table</a:t>
            </a:r>
            <a:r>
              <a:rPr lang="en-US" altLang="ko-KR" dirty="0" smtClean="0"/>
              <a:t>(tc,1) </a:t>
            </a:r>
            <a:endParaRPr lang="ko-KR" altLang="en-US" dirty="0"/>
          </a:p>
        </p:txBody>
      </p:sp>
      <p:pic>
        <p:nvPicPr>
          <p:cNvPr id="5" name="그림 4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484784"/>
            <a:ext cx="3984530" cy="4896544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교차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ptc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prop.table</a:t>
            </a:r>
            <a:r>
              <a:rPr lang="en-US" altLang="ko-KR" dirty="0" smtClean="0"/>
              <a:t>(tc,1)</a:t>
            </a:r>
          </a:p>
          <a:p>
            <a:pPr>
              <a:buNone/>
            </a:pPr>
            <a:r>
              <a:rPr lang="en-US" altLang="ko-KR" dirty="0" err="1" smtClean="0"/>
              <a:t>ptc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round(ptc,2)</a:t>
            </a:r>
          </a:p>
          <a:p>
            <a:pPr>
              <a:buNone/>
            </a:pPr>
            <a:r>
              <a:rPr lang="en-US" altLang="ko-KR" dirty="0" err="1" smtClean="0"/>
              <a:t>rptc</a:t>
            </a:r>
            <a:r>
              <a:rPr lang="en-US" altLang="ko-KR" dirty="0" smtClean="0"/>
              <a:t>&lt;-round(ptc,2)</a:t>
            </a:r>
          </a:p>
          <a:p>
            <a:pPr>
              <a:buNone/>
            </a:pPr>
            <a:r>
              <a:rPr lang="en-US" altLang="ko-KR" dirty="0" err="1" smtClean="0"/>
              <a:t>rptc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9992" y="1916832"/>
            <a:ext cx="3939980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교차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=c(1,3))</a:t>
            </a:r>
          </a:p>
          <a:p>
            <a:pPr>
              <a:buNone/>
            </a:pPr>
            <a:r>
              <a:rPr lang="en-US" altLang="ko-KR" dirty="0" smtClean="0"/>
              <a:t>plot(my$type2,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쿠폰유형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err="1" smtClean="0"/>
              <a:t>샘플수</a:t>
            </a:r>
            <a:r>
              <a:rPr lang="en-US" altLang="ko-KR" dirty="0" smtClean="0"/>
              <a:t>", main="</a:t>
            </a:r>
            <a:r>
              <a:rPr lang="ko-KR" altLang="en-US" dirty="0" smtClean="0"/>
              <a:t>쿠폰유형별 </a:t>
            </a:r>
            <a:r>
              <a:rPr lang="ko-KR" altLang="en-US" dirty="0" err="1" smtClean="0"/>
              <a:t>샘플수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smtClean="0"/>
              <a:t>plot(my$click2,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쿠폰클릭유무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사용자수</a:t>
            </a:r>
            <a:r>
              <a:rPr lang="en-US" altLang="ko-KR" dirty="0" smtClean="0"/>
              <a:t>", main="</a:t>
            </a:r>
            <a:r>
              <a:rPr lang="ko-KR" altLang="en-US" dirty="0" smtClean="0"/>
              <a:t>쿠폰클릭유형별 사용자수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smtClean="0"/>
              <a:t>plot(my$type2, my$click2,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쿠폰유형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쿠폰클릭유무</a:t>
            </a:r>
            <a:r>
              <a:rPr lang="en-US" altLang="ko-KR" dirty="0" smtClean="0"/>
              <a:t>", main="</a:t>
            </a:r>
            <a:r>
              <a:rPr lang="ko-KR" altLang="en-US" dirty="0" smtClean="0"/>
              <a:t>쿠폰유형별 클릭 반응 속도</a:t>
            </a:r>
            <a:r>
              <a:rPr lang="en-US" altLang="ko-KR" dirty="0" smtClean="0"/>
              <a:t>")</a:t>
            </a:r>
          </a:p>
          <a:p>
            <a:pPr>
              <a:buNone/>
            </a:pPr>
            <a:r>
              <a:rPr lang="en-US" altLang="ko-KR" dirty="0" err="1" smtClean="0"/>
              <a:t>png</a:t>
            </a:r>
            <a:r>
              <a:rPr lang="en-US" altLang="ko-KR" dirty="0" smtClean="0"/>
              <a:t>("myclick.png") #</a:t>
            </a:r>
            <a:r>
              <a:rPr lang="ko-KR" altLang="en-US" dirty="0" smtClean="0"/>
              <a:t>저장하기 </a:t>
            </a:r>
          </a:p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교차 분석</a:t>
            </a:r>
            <a:endParaRPr lang="ko-KR" altLang="en-US" dirty="0"/>
          </a:p>
        </p:txBody>
      </p:sp>
      <p:pic>
        <p:nvPicPr>
          <p:cNvPr id="2181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760640" cy="466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다음의 데이터를 교차 분석하여 교차분석표를 작성하고 차트를 다음처럼 작성해 </a:t>
            </a:r>
            <a:r>
              <a:rPr lang="ko-KR" altLang="en-US" dirty="0" err="1" smtClean="0"/>
              <a:t>보십시요</a:t>
            </a:r>
            <a:r>
              <a:rPr lang="ko-KR" altLang="en-US" dirty="0" smtClean="0"/>
              <a:t> 파일은 </a:t>
            </a:r>
            <a:r>
              <a:rPr lang="en-US" altLang="ko-KR" dirty="0" smtClean="0"/>
              <a:t>sample4</a:t>
            </a:r>
            <a:r>
              <a:rPr lang="ko-KR" altLang="en-US" dirty="0" smtClean="0"/>
              <a:t>아래에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성적빈도수</a:t>
            </a:r>
            <a:r>
              <a:rPr lang="en-US" altLang="ko-KR" dirty="0" smtClean="0"/>
              <a:t>1.csv”</a:t>
            </a:r>
          </a:p>
          <a:p>
            <a:r>
              <a:rPr lang="ko-KR" altLang="en-US" dirty="0" err="1" smtClean="0"/>
              <a:t>를</a:t>
            </a:r>
            <a:r>
              <a:rPr lang="ko-KR" altLang="en-US" dirty="0" smtClean="0"/>
              <a:t> 사용하세요  </a:t>
            </a:r>
            <a:endParaRPr lang="ko-KR" altLang="en-US" dirty="0"/>
          </a:p>
        </p:txBody>
      </p:sp>
      <p:pic>
        <p:nvPicPr>
          <p:cNvPr id="6" name="그림 5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852935"/>
            <a:ext cx="2304256" cy="3338245"/>
          </a:xfrm>
          <a:prstGeom prst="rect">
            <a:avLst/>
          </a:prstGeom>
        </p:spPr>
      </p:pic>
      <p:pic>
        <p:nvPicPr>
          <p:cNvPr id="9" name="그림 8" descr="캡처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3068960"/>
            <a:ext cx="4531717" cy="16099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17116</TotalTime>
  <Words>10849</Words>
  <Application>Microsoft Office PowerPoint</Application>
  <PresentationFormat>화면 슬라이드 쇼(4:3)</PresentationFormat>
  <Paragraphs>2288</Paragraphs>
  <Slides>256</Slides>
  <Notes>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256</vt:i4>
      </vt:variant>
    </vt:vector>
  </HeadingPairs>
  <TitlesOfParts>
    <vt:vector size="258" baseType="lpstr">
      <vt:lpstr>Office 테마</vt:lpstr>
      <vt:lpstr>포장기 셸 개체</vt:lpstr>
      <vt:lpstr>데이터분석을 위한 통계 기초</vt:lpstr>
      <vt:lpstr>통계학의 필요성</vt:lpstr>
      <vt:lpstr>통계학의 필요성</vt:lpstr>
      <vt:lpstr>통계학의 필요성</vt:lpstr>
      <vt:lpstr>엉터리 통계의 예</vt:lpstr>
      <vt:lpstr>통계학이란</vt:lpstr>
      <vt:lpstr>통계학의 분류</vt:lpstr>
      <vt:lpstr>통계분석</vt:lpstr>
      <vt:lpstr>통계분석절차</vt:lpstr>
      <vt:lpstr>통계분석절차</vt:lpstr>
      <vt:lpstr>자료</vt:lpstr>
      <vt:lpstr>모집단과 표본의 관계</vt:lpstr>
      <vt:lpstr>모집단과 표본의 관계</vt:lpstr>
      <vt:lpstr>자료의 중심과 퍼진 정도</vt:lpstr>
      <vt:lpstr>평균 , 중앙값 , 최빈치</vt:lpstr>
      <vt:lpstr>평균 , 중앙값 , 최빈치</vt:lpstr>
      <vt:lpstr>평균, 중간값 구하기</vt:lpstr>
      <vt:lpstr>분산과 표준편차와 평균의 관계는?</vt:lpstr>
      <vt:lpstr>표준편차가 있는데도 분산을 사용하는 이유</vt:lpstr>
      <vt:lpstr>표준편차의 법칙</vt:lpstr>
      <vt:lpstr>편차, 분산, 표준편차</vt:lpstr>
      <vt:lpstr>모분산과 표본분산</vt:lpstr>
      <vt:lpstr>평균, 분산, 편차 구하기</vt:lpstr>
      <vt:lpstr>연습문제</vt:lpstr>
      <vt:lpstr>R 을 활용한 평균과 분산과 표준편차 구하기</vt:lpstr>
      <vt:lpstr>자유도</vt:lpstr>
      <vt:lpstr>연습문제</vt:lpstr>
      <vt:lpstr>평균</vt:lpstr>
      <vt:lpstr>산술평균</vt:lpstr>
      <vt:lpstr>상승평균/기하평균</vt:lpstr>
      <vt:lpstr>기하평균</vt:lpstr>
      <vt:lpstr>조하평균</vt:lpstr>
      <vt:lpstr>조화평균</vt:lpstr>
      <vt:lpstr>가중평균(weighted average)</vt:lpstr>
      <vt:lpstr>가중평균(weighted average)</vt:lpstr>
      <vt:lpstr>표준화와 표준값</vt:lpstr>
      <vt:lpstr>표준화와 표준값</vt:lpstr>
      <vt:lpstr>표준값과 편차값</vt:lpstr>
      <vt:lpstr>표준값과 편차값</vt:lpstr>
      <vt:lpstr>표준화와 표준값</vt:lpstr>
      <vt:lpstr>통계분석을 수행하는 목적</vt:lpstr>
      <vt:lpstr>통계분석</vt:lpstr>
      <vt:lpstr>통계에서 사용하는 데이터 유형</vt:lpstr>
      <vt:lpstr>통계에서 사용하는 데이터 유형</vt:lpstr>
      <vt:lpstr>통계 분석의 수행 절차</vt:lpstr>
      <vt:lpstr>데이터의 수집및 특성 파악</vt:lpstr>
      <vt:lpstr>도수분포표와 히스토그램</vt:lpstr>
      <vt:lpstr>도수분포표와 히스토그램</vt:lpstr>
      <vt:lpstr>도수분포표와 히스토그램</vt:lpstr>
      <vt:lpstr>연도별 데이터 구분</vt:lpstr>
      <vt:lpstr>성별간 급여 인상율</vt:lpstr>
      <vt:lpstr>협상여부에 따른 급여 인상율</vt:lpstr>
      <vt:lpstr>데이터의 특성 상세화</vt:lpstr>
      <vt:lpstr>데이터의 특성 상세화</vt:lpstr>
      <vt:lpstr>표준 편차로 알 수 있는것</vt:lpstr>
      <vt:lpstr>분할표 작성</vt:lpstr>
      <vt:lpstr>검정 방법</vt:lpstr>
      <vt:lpstr>분할표 작성하기</vt:lpstr>
      <vt:lpstr>분할표작성(구간나누기)</vt:lpstr>
      <vt:lpstr>분할표 만들기(xtabs이용)</vt:lpstr>
      <vt:lpstr>분할표 만들기(xtabs이용)</vt:lpstr>
      <vt:lpstr>정규분포</vt:lpstr>
      <vt:lpstr>정규분포 그래프로 확률 구하는법!</vt:lpstr>
      <vt:lpstr>정규분포 표준화</vt:lpstr>
      <vt:lpstr>정규분포표 그래프의 특징</vt:lpstr>
      <vt:lpstr>정규분포 표준화</vt:lpstr>
      <vt:lpstr> 정규분포 그래프로 확률구하기</vt:lpstr>
      <vt:lpstr>정규분포 표준화</vt:lpstr>
      <vt:lpstr>표준정규분포 표</vt:lpstr>
      <vt:lpstr>정규분포표 보는 법</vt:lpstr>
      <vt:lpstr>연습문제1</vt:lpstr>
      <vt:lpstr>연습문제 2</vt:lpstr>
      <vt:lpstr>연습문제 3</vt:lpstr>
      <vt:lpstr>연습문제 4</vt:lpstr>
      <vt:lpstr>정규분포 히스토그램</vt:lpstr>
      <vt:lpstr>정규분포 히스토그램</vt:lpstr>
      <vt:lpstr>정규분포 히스토그램</vt:lpstr>
      <vt:lpstr>연습문제 1</vt:lpstr>
      <vt:lpstr>연습문제 1</vt:lpstr>
      <vt:lpstr>연습문제 2</vt:lpstr>
      <vt:lpstr>연습문제 3</vt:lpstr>
      <vt:lpstr>연습문제1(분할표 만들기)</vt:lpstr>
      <vt:lpstr>연습문제1</vt:lpstr>
      <vt:lpstr>연습문제 2</vt:lpstr>
      <vt:lpstr>연습문제 3</vt:lpstr>
      <vt:lpstr>데이터 분석하기 </vt:lpstr>
      <vt:lpstr>데이터 분석하기 </vt:lpstr>
      <vt:lpstr>데이터 분석하기 </vt:lpstr>
      <vt:lpstr>데이터 분석하기 </vt:lpstr>
      <vt:lpstr>데이터 분석하기 </vt:lpstr>
      <vt:lpstr>데이터 분석하기 </vt:lpstr>
      <vt:lpstr>데이터 분석하기 </vt:lpstr>
      <vt:lpstr>데이터 분석하기 </vt:lpstr>
      <vt:lpstr>연습문제 1</vt:lpstr>
      <vt:lpstr>데이터 교차 분석</vt:lpstr>
      <vt:lpstr>데이터 교차 분석</vt:lpstr>
      <vt:lpstr>데이터 교차 분석</vt:lpstr>
      <vt:lpstr>데이터 교차 분석</vt:lpstr>
      <vt:lpstr>연습문제1</vt:lpstr>
      <vt:lpstr>연습문제1</vt:lpstr>
      <vt:lpstr>연습문제 2</vt:lpstr>
      <vt:lpstr>데이터 특성 확보를 위한 검정</vt:lpstr>
      <vt:lpstr>카이제곱 검정 </vt:lpstr>
      <vt:lpstr>카이제곱 분포</vt:lpstr>
      <vt:lpstr>카이제곱 검정</vt:lpstr>
      <vt:lpstr>귀무가설과 대립가설 설정하는 법</vt:lpstr>
      <vt:lpstr>귀무가설과 대립가설 설정하기</vt:lpstr>
      <vt:lpstr>귀무가설과 대립가설 설정하기</vt:lpstr>
      <vt:lpstr>카이제곱 검정에서의 가설</vt:lpstr>
      <vt:lpstr>귀무가설과 대립가설</vt:lpstr>
      <vt:lpstr>연습문제 1 </vt:lpstr>
      <vt:lpstr>실습</vt:lpstr>
      <vt:lpstr>실습</vt:lpstr>
      <vt:lpstr>실습</vt:lpstr>
      <vt:lpstr>적합도 검정(goodness of fit test)</vt:lpstr>
      <vt:lpstr>적합성 검정 예 1</vt:lpstr>
      <vt:lpstr>적합성 검정 예2</vt:lpstr>
      <vt:lpstr>실습</vt:lpstr>
      <vt:lpstr>실습</vt:lpstr>
      <vt:lpstr>적합성 검정 3</vt:lpstr>
      <vt:lpstr>실습</vt:lpstr>
      <vt:lpstr>연습문제 1</vt:lpstr>
      <vt:lpstr>실습</vt:lpstr>
      <vt:lpstr>실습</vt:lpstr>
      <vt:lpstr>차트</vt:lpstr>
      <vt:lpstr>연습문제 2</vt:lpstr>
      <vt:lpstr>연습문제 3</vt:lpstr>
      <vt:lpstr>피셔검정</vt:lpstr>
      <vt:lpstr>콜모고로프-스미노프 검정</vt:lpstr>
      <vt:lpstr>사피로-윌크 검정</vt:lpstr>
      <vt:lpstr>데이터 분석에 사용되는 중요기법</vt:lpstr>
      <vt:lpstr>검정의 방법들</vt:lpstr>
      <vt:lpstr>t  분포</vt:lpstr>
      <vt:lpstr>T분포</vt:lpstr>
      <vt:lpstr>T-test</vt:lpstr>
      <vt:lpstr>T 검정</vt:lpstr>
      <vt:lpstr>T 검정의 예</vt:lpstr>
      <vt:lpstr>실습</vt:lpstr>
      <vt:lpstr>실습</vt:lpstr>
      <vt:lpstr>결론</vt:lpstr>
      <vt:lpstr>실습 2(데이터셋 변경)</vt:lpstr>
      <vt:lpstr>실습 2</vt:lpstr>
      <vt:lpstr>실습2 결론</vt:lpstr>
      <vt:lpstr>T 검정 연습문제</vt:lpstr>
      <vt:lpstr>T 검정 연습문제 해결</vt:lpstr>
      <vt:lpstr>T 검정 연습문제 2</vt:lpstr>
      <vt:lpstr>T 검정 연습문제 2</vt:lpstr>
      <vt:lpstr>연습문제1</vt:lpstr>
      <vt:lpstr>연습문제1</vt:lpstr>
      <vt:lpstr>연습문제1</vt:lpstr>
      <vt:lpstr>연습문제 2</vt:lpstr>
      <vt:lpstr>T-검정, 표본이 2개인 경우</vt:lpstr>
      <vt:lpstr>연습문제</vt:lpstr>
      <vt:lpstr>연습문제</vt:lpstr>
      <vt:lpstr>연습문제 2</vt:lpstr>
      <vt:lpstr>연습문제2</vt:lpstr>
      <vt:lpstr>연습문제3 </vt:lpstr>
      <vt:lpstr>연습문제 4</vt:lpstr>
      <vt:lpstr>T-검정, 표본이 2개인 경우, 분포가 다를때</vt:lpstr>
      <vt:lpstr>실습</vt:lpstr>
      <vt:lpstr>ANOVA</vt:lpstr>
      <vt:lpstr>실습</vt:lpstr>
      <vt:lpstr>상관분석</vt:lpstr>
      <vt:lpstr>상관분석</vt:lpstr>
      <vt:lpstr>상관분석</vt:lpstr>
      <vt:lpstr>회귀분석</vt:lpstr>
      <vt:lpstr>회귀분석</vt:lpstr>
      <vt:lpstr>회귀분석</vt:lpstr>
      <vt:lpstr>회귀분석</vt:lpstr>
      <vt:lpstr>회귀분석을 이용한 미래예측</vt:lpstr>
      <vt:lpstr>회귀분석의 결과 정리</vt:lpstr>
      <vt:lpstr>회귀분석 실습2 </vt:lpstr>
      <vt:lpstr>회귀분석 실습2 </vt:lpstr>
      <vt:lpstr>회귀분석 2</vt:lpstr>
      <vt:lpstr>회귀분석 2</vt:lpstr>
      <vt:lpstr>연습문제</vt:lpstr>
      <vt:lpstr>연습문제</vt:lpstr>
      <vt:lpstr>다중회귀분석</vt:lpstr>
      <vt:lpstr>다중회귀분석 실습</vt:lpstr>
      <vt:lpstr>다중회귀분석 실습</vt:lpstr>
      <vt:lpstr>다중회귀분석 실습</vt:lpstr>
      <vt:lpstr>인자분석</vt:lpstr>
      <vt:lpstr>인자분석</vt:lpstr>
      <vt:lpstr>인자분석</vt:lpstr>
      <vt:lpstr>로지스틱 회귀분석</vt:lpstr>
      <vt:lpstr>슬라이드 186</vt:lpstr>
      <vt:lpstr>시계열분석</vt:lpstr>
      <vt:lpstr>안정적 시계열</vt:lpstr>
      <vt:lpstr>안정적 시계열</vt:lpstr>
      <vt:lpstr>안정적 시계열</vt:lpstr>
      <vt:lpstr> 데이터 세트 가져오기</vt:lpstr>
      <vt:lpstr>세부 측정 항목</vt:lpstr>
      <vt:lpstr>세부 측정 항목</vt:lpstr>
      <vt:lpstr>세부 측정 항목</vt:lpstr>
      <vt:lpstr>세부 측정 항목</vt:lpstr>
      <vt:lpstr>추론</vt:lpstr>
      <vt:lpstr>ARMA 시계열 모델링 소개</vt:lpstr>
      <vt:lpstr>AR(자동 회귀) 시계열 모델</vt:lpstr>
      <vt:lpstr>AR(자동 회귀) 시계열 모델</vt:lpstr>
      <vt:lpstr>MA(이동 평균) 시계열 모델</vt:lpstr>
      <vt:lpstr>MA(이동 평균) 시계열 모델</vt:lpstr>
      <vt:lpstr>ACF 및 PACF 플롯 사용</vt:lpstr>
      <vt:lpstr>ACF 및 PACF 플롯 사용</vt:lpstr>
      <vt:lpstr>R에서 ARIMA 분석하기</vt:lpstr>
      <vt:lpstr>R에서 ARIMA 분석하기</vt:lpstr>
      <vt:lpstr>R에서 ARIMA 분석하기(1단계)</vt:lpstr>
      <vt:lpstr>R에서 ARIMA 분석하기(1단계)</vt:lpstr>
      <vt:lpstr>R에서 ARIMA 분석하기(2단계)</vt:lpstr>
      <vt:lpstr>데이터 구조 확인</vt:lpstr>
      <vt:lpstr>데이터 구조 확인</vt:lpstr>
      <vt:lpstr>데이터 구조 확인</vt:lpstr>
      <vt:lpstr>R에서 ARIMA 분석하기(3단계)</vt:lpstr>
      <vt:lpstr>R에서 ARIMA 분석하기(3단계)</vt:lpstr>
      <vt:lpstr>에서 ARIMA 분석하기(3단계)</vt:lpstr>
      <vt:lpstr>R에서 ARIMA 분석하기(4단계)</vt:lpstr>
      <vt:lpstr>R에서 ARIMA 분석하기(5단계)</vt:lpstr>
      <vt:lpstr>슬라이드 217</vt:lpstr>
      <vt:lpstr>시계열분석</vt:lpstr>
      <vt:lpstr>R의 활용</vt:lpstr>
      <vt:lpstr>시뮬레이션</vt:lpstr>
      <vt:lpstr>슬라이드 221</vt:lpstr>
      <vt:lpstr>상관분석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itfe</dc:creator>
  <cp:lastModifiedBy>itfe</cp:lastModifiedBy>
  <cp:revision>243</cp:revision>
  <dcterms:created xsi:type="dcterms:W3CDTF">2017-09-07T05:45:20Z</dcterms:created>
  <dcterms:modified xsi:type="dcterms:W3CDTF">2017-11-08T16:38:59Z</dcterms:modified>
</cp:coreProperties>
</file>